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entation.xml" ContentType="application/vnd.openxmlformats-officedocument.presentationml.presentation.main+xml"/>
  <Override PartName="/ppt/notesSlides/notesSlide18.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6.xml" ContentType="application/vnd.openxmlformats-officedocument.presentationml.notesSlide+xml"/>
  <Override PartName="/ppt/notesSlides/notesSlide22.xml" ContentType="application/vnd.openxmlformats-officedocument.presentationml.notesSlide+xml"/>
  <Override PartName="/ppt/notesSlides/notesSlide17.xml" ContentType="application/vnd.openxmlformats-officedocument.presentationml.notesSlide+xml"/>
  <Override PartName="/ppt/notesSlides/notesSlide2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1.xml" ContentType="application/vnd.openxmlformats-officedocument.presentationml.notesSlide+xml"/>
  <Override PartName="/ppt/slideLayouts/slideLayout11.xml" ContentType="application/vnd.openxmlformats-officedocument.presentationml.slideLayout+xml"/>
  <Override PartName="/ppt/notesSlides/notesSlide10.xml" ContentType="application/vnd.openxmlformats-officedocument.presentationml.notesSlide+xml"/>
  <Override PartName="/ppt/notesSlides/notesSlide20.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notesSlides/notesSlide3.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19.xml" ContentType="application/vnd.openxmlformats-officedocument.presentationml.notesSlide+xml"/>
  <Override PartName="/ppt/notesSlides/notesSlide5.xml" ContentType="application/vnd.openxmlformats-officedocument.presentationml.notesSlide+xml"/>
  <Override PartName="/ppt/notesSlides/notesSlide9.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ink/ink2.xml" ContentType="application/inkml+xml"/>
  <Override PartName="/ppt/ink/ink1.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4" r:id="rId2"/>
  </p:sldMasterIdLst>
  <p:notesMasterIdLst>
    <p:notesMasterId r:id="rId35"/>
  </p:notesMasterIdLst>
  <p:sldIdLst>
    <p:sldId id="256" r:id="rId3"/>
    <p:sldId id="476" r:id="rId4"/>
    <p:sldId id="662" r:id="rId5"/>
    <p:sldId id="664" r:id="rId6"/>
    <p:sldId id="663" r:id="rId7"/>
    <p:sldId id="665" r:id="rId8"/>
    <p:sldId id="666" r:id="rId9"/>
    <p:sldId id="667" r:id="rId10"/>
    <p:sldId id="1468" r:id="rId11"/>
    <p:sldId id="1470" r:id="rId12"/>
    <p:sldId id="1469" r:id="rId13"/>
    <p:sldId id="1498" r:id="rId14"/>
    <p:sldId id="671" r:id="rId15"/>
    <p:sldId id="1497" r:id="rId16"/>
    <p:sldId id="668" r:id="rId17"/>
    <p:sldId id="1473" r:id="rId18"/>
    <p:sldId id="1500" r:id="rId19"/>
    <p:sldId id="1476" r:id="rId20"/>
    <p:sldId id="1481" r:id="rId21"/>
    <p:sldId id="1478" r:id="rId22"/>
    <p:sldId id="1479" r:id="rId23"/>
    <p:sldId id="1482" r:id="rId24"/>
    <p:sldId id="1489" r:id="rId25"/>
    <p:sldId id="1487" r:id="rId26"/>
    <p:sldId id="1483" r:id="rId27"/>
    <p:sldId id="1484" r:id="rId28"/>
    <p:sldId id="1486" r:id="rId29"/>
    <p:sldId id="1490" r:id="rId30"/>
    <p:sldId id="1493" r:id="rId31"/>
    <p:sldId id="1492" r:id="rId32"/>
    <p:sldId id="1488" r:id="rId33"/>
    <p:sldId id="477" r:id="rId34"/>
  </p:sldIdLst>
  <p:sldSz cx="12188825" cy="6858000"/>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7E79"/>
    <a:srgbClr val="1B193F"/>
    <a:srgbClr val="102CAF"/>
    <a:srgbClr val="295ADD"/>
    <a:srgbClr val="002336"/>
    <a:srgbClr val="0E26BC"/>
    <a:srgbClr val="102DB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Stile medio 4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Stile con tema 2 - Colore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A107856-5554-42FB-B03E-39F5DBC370BA}" styleName="Stile medio 4 - Colore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31"/>
    <p:restoredTop sz="83032"/>
  </p:normalViewPr>
  <p:slideViewPr>
    <p:cSldViewPr snapToGrid="0" snapToObjects="1">
      <p:cViewPr varScale="1">
        <p:scale>
          <a:sx n="73" d="100"/>
          <a:sy n="73" d="100"/>
        </p:scale>
        <p:origin x="232" y="184"/>
      </p:cViewPr>
      <p:guideLst>
        <p:guide orient="horz" pos="2160"/>
        <p:guide pos="383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13:02.578"/>
    </inkml:context>
    <inkml:brush xml:id="br0">
      <inkml:brushProperty name="width" value="0.35" units="cm"/>
      <inkml:brushProperty name="height" value="0.35" units="cm"/>
      <inkml:brushProperty name="color" value="#C8CEE3"/>
    </inkml:brush>
  </inkml:definitions>
  <inkml:trace contextRef="#ctx0" brushRef="#br0">150 26 24575,'0'37'0,"0"-2"0,0-11 0,0-3 0,0-10 0,0 2 0,0-1 0,0 0 0,0-2 0,0 2 0,-13 6 0,9-8 0,-9 9 0,13-9 0,-3 1 0,-1-2 0,1 1 0,0 0 0,3 1 0,-3 1 0,-1 0 0,-2-1 0,-1 0 0,2 0 0,-1 0 0,2 2 0,-2-2 0,0-1 0,0-1 0,-1 1 0,4 0 0,0 2 0,3 0 0,0-2 0,0 0 0,0-1 0,0-35 0,0 13 0,0-33 0,0 24 0,0 1 0,0 2 0,0-2 0,0-3 0,0-4 0,0 3 0,0 1 0,0 0 0,0 0 0,0 2 0,0-2 0,0 12 0,0-5 0,-5 11 0,-2-5 0,0 1 0,0-1 0,5-1 0,2 3 0,0 0 0,0-1 0,-1 0 0,-3 1 0,1 0 0,-1 2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4:39.693"/>
    </inkml:context>
    <inkml:brush xml:id="br0">
      <inkml:brushProperty name="width" value="0.05" units="cm"/>
      <inkml:brushProperty name="height" value="0.05" units="cm"/>
      <inkml:brushProperty name="color" value="#C8CEE3"/>
    </inkml:brush>
  </inkml:definitions>
  <inkml:trace contextRef="#ctx0" brushRef="#br0">0 1 24575,'0'0'0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4:40.676"/>
    </inkml:context>
    <inkml:brush xml:id="br0">
      <inkml:brushProperty name="width" value="0.05" units="cm"/>
      <inkml:brushProperty name="height" value="0.05" units="cm"/>
      <inkml:brushProperty name="color" value="#C8CEE3"/>
    </inkml:brush>
  </inkml:definitions>
  <inkml:trace contextRef="#ctx0" brushRef="#br0">0 0 24575,'0'0'0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4:41.767"/>
    </inkml:context>
    <inkml:brush xml:id="br0">
      <inkml:brushProperty name="width" value="0.05" units="cm"/>
      <inkml:brushProperty name="height" value="0.05" units="cm"/>
      <inkml:brushProperty name="color" value="#C8CEE3"/>
    </inkml:brush>
  </inkml:definitions>
  <inkml:trace contextRef="#ctx0" brushRef="#br0">0 0 24575,'0'0'0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4:43.151"/>
    </inkml:context>
    <inkml:brush xml:id="br0">
      <inkml:brushProperty name="width" value="0.05" units="cm"/>
      <inkml:brushProperty name="height" value="0.05" units="cm"/>
      <inkml:brushProperty name="color" value="#C8CEE3"/>
    </inkml:brush>
  </inkml:definitions>
  <inkml:trace contextRef="#ctx0" brushRef="#br0">0 1 24575,'0'0'0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4:44.216"/>
    </inkml:context>
    <inkml:brush xml:id="br0">
      <inkml:brushProperty name="width" value="0.05" units="cm"/>
      <inkml:brushProperty name="height" value="0.05" units="cm"/>
      <inkml:brushProperty name="color" value="#C8CEE3"/>
    </inkml:brush>
  </inkml:definitions>
  <inkml:trace contextRef="#ctx0" brushRef="#br0">0 0 24575,'0'0'0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4:44.758"/>
    </inkml:context>
    <inkml:brush xml:id="br0">
      <inkml:brushProperty name="width" value="0.05" units="cm"/>
      <inkml:brushProperty name="height" value="0.05" units="cm"/>
      <inkml:brushProperty name="color" value="#C8CEE3"/>
    </inkml:brush>
  </inkml:definitions>
  <inkml:trace contextRef="#ctx0" brushRef="#br0">0 0 24575,'0'0'0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4:45.665"/>
    </inkml:context>
    <inkml:brush xml:id="br0">
      <inkml:brushProperty name="width" value="0.05" units="cm"/>
      <inkml:brushProperty name="height" value="0.05" units="cm"/>
      <inkml:brushProperty name="color" value="#C8CEE3"/>
    </inkml:brush>
  </inkml:definitions>
  <inkml:trace contextRef="#ctx0" brushRef="#br0">0 1 24575,'0'0'0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13:10.548"/>
    </inkml:context>
    <inkml:brush xml:id="br0">
      <inkml:brushProperty name="width" value="0.35" units="cm"/>
      <inkml:brushProperty name="height" value="0.35" units="cm"/>
      <inkml:brushProperty name="color" value="#C8CEE3"/>
    </inkml:brush>
  </inkml:definitions>
  <inkml:trace contextRef="#ctx0" brushRef="#br0">1 0 24575,'0'24'0,"1"-2"0,0-17 0,1 2 0,-1 7 0,1-5 0,-1 3 0,1-4 0,-1-1 0,1 5 0,-2-3 0,0 2 0,0 0 0,2 0 0,0 3 0,-1-2 0,0-1 0,-1-1 0,0-1 0,0 0 0,0 2 0,0-2 0,0 1 0,0 0 0,0 0 0,0 3 0,0 0 0,0 0 0,0 0 0,0-2 0,0 0 0,0-2 0,0-1 0,0 1 0,0 0 0,0 1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3:48.863"/>
    </inkml:context>
    <inkml:brush xml:id="br0">
      <inkml:brushProperty name="width" value="0.2" units="cm"/>
      <inkml:brushProperty name="height" value="0.2" units="cm"/>
      <inkml:brushProperty name="color" value="#C8CEE3"/>
    </inkml:brush>
  </inkml:definitions>
  <inkml:trace contextRef="#ctx0" brushRef="#br0">427 311 24575,'0'55'0,"0"2"0,-6 10 0,-2-2 0,-3-9 0,-2-10 0,5-11 0,-1-18 0,3-5 0,3-14 0,0-10 0,3-13 0,0-16 0,0-12 0,0-5 0,0-4 0,0-2 0,0 4 0,0 5 0,0 10 0,0 7 0,0 1 0,-3 3 0,-1 3 0,1 1 0,-3 4 0,2 4 0,1 5 0,0 8 0,3 54 0,-1-21 0,-7 66 0,-9-18 0,6-22 0,-1 2 0,-2 4 0,-1 1 0,3-3 0,0-1 0,-8 43 0,3-17 0,6-14 0,5-18 0,1-11 0,2-7 0,-1-7 0,1-4 0,2-2 0,-2-2 0,0 4 0,-1 3 0,-1 2 0,0 4 0,-3 3 0,3-11 0,0-3 0,5-18 0,0-19 0,0-2 0,0-20 0,0 3 0,0-7 0,0-8 0,0 4 0,0-2 0,0 6 0,0 6 0,0 2 0,0 4 0,0 3 0,0 5 0,0 4 0,0 3 0,0 0 0,0-2 0,0-1 0,0-4 0,0 1 0,0-4 0,0 10 0,0-9 0,-1 19 0,-3-10 0,1 10 0,0-2 0,1 0 0,2 1 0,0 0 0,0 0 0,0 2 0,0 0 0,0-1 0,0 0 0,0 1 0,0 0 0,0 0 0,0 0 0,0 0 0,0 2 0,0 1 0,0-1 0,-5 0 0,3 1 0,-6-1 0,5-1 0,-3 1 0,-3-2 0,0 6 0,0 1 0,1 2 0,3 0 0,1 2 0,1 12 0,3-7 0,0 11 0,0-4 0,0-3 0,0 8 0,0-4 0,0 3 0,0 2 0,0 2 0,0-1 0,0 0 0,0-2 0,0 1 0,0 1 0,0 0 0,0 2 0,0 0 0,0 0 0,0 0 0,0 4 0,0-11 0,0 7 0,0-9 0,0 3 0,0 2 0,0 1 0,0 1 0,0-1 0,-3-2 0,-7 6 0,6-11 0,-5 7 0,9-7 0,0 11 0,0-7 0,0 10 0,0-10 0,-1 7 0,-2 0 0,0-2 0,-1 0 0,2-1 0,2 2 0,0-6 0,0 5 0,0-2 0,0-4 0,0 5 0,0-9 0,0 3 0,0 3 0,0-7 0,0 2 0,0-10 0,0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4:15.237"/>
    </inkml:context>
    <inkml:brush xml:id="br0">
      <inkml:brushProperty name="width" value="0.05" units="cm"/>
      <inkml:brushProperty name="height" value="0.05" units="cm"/>
      <inkml:brushProperty name="color" value="#C8CEE3"/>
    </inkml:brush>
  </inkml:definitions>
  <inkml:trace contextRef="#ctx0" brushRef="#br0">0 340 24575,'0'-8'0,"0"-1"0,0 2 0,0-2 0,0 3 0,0-4 0,0 3 0,0-1 0,0 3 0,0-1 0,0 0 0,0 0 0,0 0 0,0-1 0,0 0 0,0-2 0,0 3 0,0-4 0,0 7 0,0-3 0,0 3 0,0 0 0,0-1 0,0 1 0,0 0 0,0 0 0,0 0 0,0 0 0,0 0 0,0 0 0,0 1 0,0 0 0,0 0 0,0-1 0,0-1 0,2-2 0,-2 2 0,2-2 0,-2 2 0,1 0 0,0 0 0,0 0 0,0 1 0,-1 0 0,0 0 0,0 0 0,0-1 0,1 0 0,0-2 0,0 2 0,0-3 0,-1 4 0,0-1 0,0 1 0,0 1 0,0-1 0,0-1 0,0-2 0,0 0 0,0-5 0,0 4 0,0-4 0,0 4 0,0 0 0,0 4 0,0-1 0,0 2 0,0 0 0,0 1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4:18.013"/>
    </inkml:context>
    <inkml:brush xml:id="br0">
      <inkml:brushProperty name="width" value="0.05" units="cm"/>
      <inkml:brushProperty name="height" value="0.05" units="cm"/>
      <inkml:brushProperty name="color" value="#C8CEE3"/>
    </inkml:brush>
  </inkml:definitions>
  <inkml:trace contextRef="#ctx0" brushRef="#br0">0 298 24575,'0'-7'0,"0"-4"0,0 4 0,0-2 0,0 3 0,0 1 0,0 2 0,0-1 0,0 1 0,0-1 0,0-1 0,0 1 0,0-1 0,0 1 0,0-1 0,1-1 0,0 0 0,0 0 0,0-1 0,0 1 0,0-3 0,0 4 0,0-1 0,-1 1 0,0 0 0,2-2 0,-2 3 0,2-2 0,-2 2 0,0 0 0,1-1 0,0 2 0,0 0 0,1 0 0,-1-1 0,0 1 0,1-2 0,-1 3 0,2-2 0,-2 2 0,1 0 0,-1 0 0,0 0 0,0-1 0,-1 0 0,1 0 0,0 0 0,0-2 0,0 1 0,-1-1 0,2 1 0,-1-1 0,-1-1 0,0 1 0,0 1 0,1 0 0,0 0 0,1 1 0,-2-1 0,0 1 0,0 0 0,0 0 0,0 0 0,0 0 0,1 1 0,0-1 0,0 1 0,0 0 0,-1 1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4:22.401"/>
    </inkml:context>
    <inkml:brush xml:id="br0">
      <inkml:brushProperty name="width" value="0.05" units="cm"/>
      <inkml:brushProperty name="height" value="0.05" units="cm"/>
      <inkml:brushProperty name="color" value="#C8CEE3"/>
    </inkml:brush>
  </inkml:definitions>
  <inkml:trace contextRef="#ctx0" brushRef="#br0">0 231 24575,'0'-4'0,"0"-1"0,0 2 0,0-1 0,0 0 0,0 0 0,0 0 0,0 1 0,0-1 0,0 1 0,0 0 0,0-1 0,0 1 0,0-1 0,0-1 0,0 0 0,0 1 0,0-2 0,0 3 0,0-2 0,0 2 0,0-1 0,0 1 0,0 0 0,0 0 0,0 1 0,0 0 0,0 0 0,0 1 0,0-1 0,0-1 0,0 0 0,0-3 0,0-5 0,0-8 0,0 6 0,0-5 0,0 10 0,0-2 0,0 1 0,0 3 0,0 2 0,0 0 0,0 1 0,0 1 0,0-1 0,0 2 0,0 0 0,0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3:58.820"/>
    </inkml:context>
    <inkml:brush xml:id="br0">
      <inkml:brushProperty name="width" value="0.2" units="cm"/>
      <inkml:brushProperty name="height" value="0.2" units="cm"/>
      <inkml:brushProperty name="color" value="#C8CEE3"/>
    </inkml:brush>
  </inkml:definitions>
  <inkml:trace contextRef="#ctx0" brushRef="#br0">0 1 24575,'0'0'0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3:59.635"/>
    </inkml:context>
    <inkml:brush xml:id="br0">
      <inkml:brushProperty name="width" value="0.2" units="cm"/>
      <inkml:brushProperty name="height" value="0.2" units="cm"/>
      <inkml:brushProperty name="color" value="#C8CEE3"/>
    </inkml:brush>
  </inkml:definitions>
  <inkml:trace contextRef="#ctx0" brushRef="#br0">0 1 24575,'0'0'0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9T22:24:38.415"/>
    </inkml:context>
    <inkml:brush xml:id="br0">
      <inkml:brushProperty name="width" value="0.05" units="cm"/>
      <inkml:brushProperty name="height" value="0.05" units="cm"/>
      <inkml:brushProperty name="color" value="#C8CEE3"/>
    </inkml:brush>
  </inkml:definitions>
  <inkml:trace contextRef="#ctx0" brushRef="#br0">1 1 24575,'0'6'0,"0"0"0,0-2 0,0 2 0,0-1 0,0 1 0,0 1 0,0 0 0,0 0 0,0-1 0,0 0 0,0-1 0,0 1 0,0-1 0,0 0 0,0 1 0,0-1 0,0 0 0,0 1 0,0-2 0,0 1 0,0 0 0,0-1 0,0 0 0,0 1 0,0-1 0,1 0 0,0-1 0,1 2 0,-2-3 0,1 3 0,-1-2 0,0 1 0,1-2 0,0 2 0,-1-1 0,0 1 0,1 0 0,0-1 0,-1 1 0,1 0 0,0-1 0,-1 1 0,1-1 0,-1 0 0,0 0 0,0 0 0,1-1 0,0 2 0,-1-1 0,1-1 0,-1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229612-D702-2047-A46D-70761FAD34A1}" type="datetimeFigureOut">
              <a:rPr lang="it-IT" smtClean="0"/>
              <a:t>18/04/2026</a:t>
            </a:fld>
            <a:endParaRPr/>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CA5839-DBDA-0C44-99CB-78A1AF352608}" type="slidenum">
              <a:rPr lang="it-IT" smtClean="0"/>
              <a:t>‹N›</a:t>
            </a:fld>
            <a:endParaRPr/>
          </a:p>
        </p:txBody>
      </p:sp>
    </p:spTree>
    <p:extLst>
      <p:ext uri="{BB962C8B-B14F-4D97-AF65-F5344CB8AC3E}">
        <p14:creationId xmlns:p14="http://schemas.microsoft.com/office/powerpoint/2010/main" val="2827261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a:extLst>
            <a:ext uri="{FF2B5EF4-FFF2-40B4-BE49-F238E27FC236}">
              <a16:creationId xmlns:a16="http://schemas.microsoft.com/office/drawing/2014/main" id="{73361121-9903-2A32-B0C5-1321EDFBFC07}"/>
            </a:ext>
          </a:extLst>
        </p:cNvPr>
        <p:cNvGrpSpPr/>
        <p:nvPr/>
      </p:nvGrpSpPr>
      <p:grpSpPr>
        <a:xfrm>
          <a:off x="0" y="0"/>
          <a:ext cx="0" cy="0"/>
          <a:chOff x="0" y="0"/>
          <a:chExt cx="0" cy="0"/>
        </a:xfrm>
      </p:grpSpPr>
      <p:sp>
        <p:nvSpPr>
          <p:cNvPr id="115" name="Google Shape;115;g3606f1c2d_30:notes">
            <a:extLst>
              <a:ext uri="{FF2B5EF4-FFF2-40B4-BE49-F238E27FC236}">
                <a16:creationId xmlns:a16="http://schemas.microsoft.com/office/drawing/2014/main" id="{CCD2C4DA-98DD-5582-2E05-B49379C3325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606f1c2d_30:notes">
            <a:extLst>
              <a:ext uri="{FF2B5EF4-FFF2-40B4-BE49-F238E27FC236}">
                <a16:creationId xmlns:a16="http://schemas.microsoft.com/office/drawing/2014/main" id="{9DE814C3-2FB4-3A87-438C-EFFD52C262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72091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436F1D8-82E6-C63F-3C72-1E3D58FDF9F7}"/>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99804262-BFD4-A45C-B86D-99E8E55C772C}"/>
              </a:ext>
            </a:extLst>
          </p:cNvPr>
          <p:cNvSpPr>
            <a:spLocks noGrp="1" noChangeArrowheads="1"/>
          </p:cNvSpPr>
          <p:nvPr>
            <p:ph type="sldNum"/>
          </p:nvPr>
        </p:nvSpPr>
        <p:spPr>
          <a:ln/>
        </p:spPr>
        <p:txBody>
          <a:bodyPr/>
          <a:lstStyle/>
          <a:p>
            <a:fld id="{E1D10014-8ECD-6147-8C4D-7338EF0E012E}" type="slidenum">
              <a:rPr lang="it-IT" altLang="it-IT"/>
              <a:pPr/>
              <a:t>11</a:t>
            </a:fld>
            <a:endParaRPr lang="it-IT" altLang="it-IT"/>
          </a:p>
        </p:txBody>
      </p:sp>
      <p:sp>
        <p:nvSpPr>
          <p:cNvPr id="38913" name="Text Box 1">
            <a:extLst>
              <a:ext uri="{FF2B5EF4-FFF2-40B4-BE49-F238E27FC236}">
                <a16:creationId xmlns:a16="http://schemas.microsoft.com/office/drawing/2014/main" id="{6A5CC86E-5523-A5B1-7215-F93CA9E4A0D5}"/>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11</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D2FF877A-C82D-0452-0993-BBE83BFEDF1E}"/>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11</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0D7E96F1-CBDC-D825-73CB-9ECCA064A2F5}"/>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11</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3DF8AF58-2DF7-1F9F-BA55-4AE6CB83966E}"/>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EA92A4E2-BAFB-409A-CBE5-524C3F99344A}"/>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11</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5EEB3EA8-6C5C-7C29-A424-C30E85A0ADD0}"/>
              </a:ext>
            </a:extLst>
          </p:cNvPr>
          <p:cNvSpPr>
            <a:spLocks noGrp="1"/>
          </p:cNvSpPr>
          <p:nvPr>
            <p:ph type="body" idx="1"/>
          </p:nvPr>
        </p:nvSpPr>
        <p:spPr/>
        <p:txBody>
          <a:bodyPr/>
          <a:lstStyle/>
          <a:p>
            <a:r>
              <a:rPr lang="it-IT" dirty="0">
                <a:effectLst/>
                <a:latin typeface="Helvetica" pitchFamily="2" charset="0"/>
              </a:rPr>
              <a:t>weight </a:t>
            </a:r>
            <a:r>
              <a:rPr lang="it-IT" dirty="0" err="1">
                <a:effectLst/>
                <a:latin typeface="Helvetica" pitchFamily="2" charset="0"/>
              </a:rPr>
              <a:t>loss</a:t>
            </a:r>
            <a:r>
              <a:rPr lang="it-IT" dirty="0">
                <a:effectLst/>
                <a:latin typeface="Helvetica" pitchFamily="2" charset="0"/>
              </a:rPr>
              <a:t>, </a:t>
            </a:r>
            <a:r>
              <a:rPr lang="it-IT" dirty="0" err="1">
                <a:effectLst/>
                <a:latin typeface="Helvetica" pitchFamily="2" charset="0"/>
              </a:rPr>
              <a:t>weekly</a:t>
            </a:r>
            <a:r>
              <a:rPr lang="it-IT" dirty="0">
                <a:effectLst/>
                <a:latin typeface="Helvetica" pitchFamily="2" charset="0"/>
              </a:rPr>
              <a:t> </a:t>
            </a:r>
            <a:r>
              <a:rPr lang="it-IT" dirty="0" err="1">
                <a:effectLst/>
                <a:latin typeface="Helvetica" pitchFamily="2" charset="0"/>
              </a:rPr>
              <a:t>reduction</a:t>
            </a:r>
            <a:r>
              <a:rPr lang="it-IT" dirty="0">
                <a:effectLst/>
                <a:latin typeface="Helvetica" pitchFamily="2" charset="0"/>
              </a:rPr>
              <a:t> of food</a:t>
            </a:r>
          </a:p>
          <a:p>
            <a:r>
              <a:rPr lang="it-IT" dirty="0" err="1">
                <a:effectLst/>
                <a:latin typeface="Helvetica" pitchFamily="2" charset="0"/>
              </a:rPr>
              <a:t>intake</a:t>
            </a:r>
            <a:r>
              <a:rPr lang="it-IT" dirty="0">
                <a:effectLst/>
                <a:latin typeface="Helvetica" pitchFamily="2" charset="0"/>
              </a:rPr>
              <a:t>, </a:t>
            </a:r>
            <a:r>
              <a:rPr lang="it-IT" dirty="0" err="1">
                <a:effectLst/>
                <a:latin typeface="Helvetica" pitchFamily="2" charset="0"/>
              </a:rPr>
              <a:t>worsening</a:t>
            </a:r>
            <a:r>
              <a:rPr lang="it-IT" dirty="0">
                <a:effectLst/>
                <a:latin typeface="Helvetica" pitchFamily="2" charset="0"/>
              </a:rPr>
              <a:t> of general </a:t>
            </a:r>
            <a:r>
              <a:rPr lang="it-IT" dirty="0" err="1">
                <a:effectLst/>
                <a:latin typeface="Helvetica" pitchFamily="2" charset="0"/>
              </a:rPr>
              <a:t>conditions</a:t>
            </a:r>
            <a:r>
              <a:rPr lang="it-IT" dirty="0">
                <a:effectLst/>
                <a:latin typeface="Helvetica" pitchFamily="2" charset="0"/>
              </a:rPr>
              <a:t>, </a:t>
            </a:r>
            <a:r>
              <a:rPr lang="it-IT" dirty="0" err="1">
                <a:effectLst/>
                <a:latin typeface="Helvetica" pitchFamily="2" charset="0"/>
              </a:rPr>
              <a:t>disease</a:t>
            </a:r>
            <a:r>
              <a:rPr lang="it-IT" dirty="0">
                <a:effectLst/>
                <a:latin typeface="Helvetica" pitchFamily="2" charset="0"/>
              </a:rPr>
              <a:t> </a:t>
            </a:r>
            <a:r>
              <a:rPr lang="it-IT" dirty="0" err="1">
                <a:effectLst/>
                <a:latin typeface="Helvetica" pitchFamily="2" charset="0"/>
              </a:rPr>
              <a:t>severity</a:t>
            </a:r>
            <a:r>
              <a:rPr lang="it-IT" dirty="0">
                <a:effectLst/>
                <a:latin typeface="Helvetica" pitchFamily="2" charset="0"/>
              </a:rPr>
              <a:t>, and age.</a:t>
            </a:r>
          </a:p>
          <a:p>
            <a:endParaRPr lang="it-IT" dirty="0">
              <a:effectLst/>
              <a:latin typeface="Helvetica" pitchFamily="2" charset="0"/>
            </a:endParaRPr>
          </a:p>
          <a:p>
            <a:r>
              <a:rPr lang="it-IT" dirty="0">
                <a:effectLst/>
                <a:latin typeface="Helvetica" pitchFamily="2" charset="0"/>
              </a:rPr>
              <a:t>Ricordare uso in obesi &gt;&gt; BMI non è così cruciale, ma cmq sicuramente non efficientissimo come screening</a:t>
            </a:r>
          </a:p>
          <a:p>
            <a:r>
              <a:rPr lang="it-IT" dirty="0">
                <a:effectLst/>
                <a:latin typeface="Helvetica" pitchFamily="2" charset="0"/>
              </a:rPr>
              <a:t>Ipotizzati screening per pazienti obesi (ad es Janus) ma non entrati nella pratica clinica.</a:t>
            </a:r>
          </a:p>
          <a:p>
            <a:endParaRPr dirty="0"/>
          </a:p>
        </p:txBody>
      </p:sp>
    </p:spTree>
    <p:extLst>
      <p:ext uri="{BB962C8B-B14F-4D97-AF65-F5344CB8AC3E}">
        <p14:creationId xmlns:p14="http://schemas.microsoft.com/office/powerpoint/2010/main" val="1038499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EFEA543-77FF-D9B7-9DFA-F91EAA8183CA}"/>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A91B1F1E-A09B-A91D-AA35-1FC166539595}"/>
              </a:ext>
            </a:extLst>
          </p:cNvPr>
          <p:cNvSpPr>
            <a:spLocks noGrp="1" noChangeArrowheads="1"/>
          </p:cNvSpPr>
          <p:nvPr>
            <p:ph type="sldNum"/>
          </p:nvPr>
        </p:nvSpPr>
        <p:spPr>
          <a:ln/>
        </p:spPr>
        <p:txBody>
          <a:bodyPr/>
          <a:lstStyle/>
          <a:p>
            <a:fld id="{E1D10014-8ECD-6147-8C4D-7338EF0E012E}" type="slidenum">
              <a:rPr lang="it-IT" altLang="it-IT"/>
              <a:pPr/>
              <a:t>12</a:t>
            </a:fld>
            <a:endParaRPr lang="it-IT" altLang="it-IT"/>
          </a:p>
        </p:txBody>
      </p:sp>
      <p:sp>
        <p:nvSpPr>
          <p:cNvPr id="38913" name="Text Box 1">
            <a:extLst>
              <a:ext uri="{FF2B5EF4-FFF2-40B4-BE49-F238E27FC236}">
                <a16:creationId xmlns:a16="http://schemas.microsoft.com/office/drawing/2014/main" id="{9899E95D-7B53-3BB2-5079-A4DA88129F1F}"/>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12</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5604ADDD-D108-D93E-3CFF-45CFE348CF56}"/>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12</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023B9CD4-2C28-287E-6B41-704FA1711EFA}"/>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12</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C4F3F138-2C11-0520-49F4-EE344E7C9251}"/>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23054DD3-3632-6572-ABAD-465B382A5966}"/>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12</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EAA3DAB4-1F48-3563-2298-44F471DD06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Times" pitchFamily="2" charset="0"/>
              </a:rPr>
              <a:t>Of the 1646 </a:t>
            </a:r>
            <a:r>
              <a:rPr lang="it-IT" dirty="0" err="1">
                <a:effectLst/>
                <a:latin typeface="Times" pitchFamily="2" charset="0"/>
              </a:rPr>
              <a:t>articles</a:t>
            </a:r>
            <a:r>
              <a:rPr lang="it-IT" dirty="0">
                <a:effectLst/>
                <a:latin typeface="Times" pitchFamily="2" charset="0"/>
              </a:rPr>
              <a:t> </a:t>
            </a:r>
            <a:r>
              <a:rPr lang="it-IT" dirty="0" err="1">
                <a:effectLst/>
                <a:latin typeface="Times" pitchFamily="2" charset="0"/>
              </a:rPr>
              <a:t>retrieved</a:t>
            </a:r>
            <a:r>
              <a:rPr lang="it-IT" dirty="0">
                <a:effectLst/>
                <a:latin typeface="Times" pitchFamily="2" charset="0"/>
              </a:rPr>
              <a:t>, 60 </a:t>
            </a:r>
            <a:r>
              <a:rPr lang="it-IT" dirty="0" err="1">
                <a:effectLst/>
                <a:latin typeface="Times" pitchFamily="2" charset="0"/>
              </a:rPr>
              <a:t>met</a:t>
            </a:r>
            <a:r>
              <a:rPr lang="it-IT" dirty="0">
                <a:effectLst/>
                <a:latin typeface="Times" pitchFamily="2" charset="0"/>
              </a:rPr>
              <a:t> the </a:t>
            </a:r>
            <a:r>
              <a:rPr lang="it-IT" dirty="0" err="1">
                <a:effectLst/>
                <a:latin typeface="Times" pitchFamily="2" charset="0"/>
              </a:rPr>
              <a:t>inclusion</a:t>
            </a:r>
            <a:r>
              <a:rPr lang="it-IT" dirty="0">
                <a:effectLst/>
                <a:latin typeface="Times" pitchFamily="2" charset="0"/>
              </a:rPr>
              <a:t> </a:t>
            </a:r>
            <a:r>
              <a:rPr lang="it-IT" dirty="0" err="1">
                <a:effectLst/>
                <a:latin typeface="Times" pitchFamily="2" charset="0"/>
              </a:rPr>
              <a:t>criteria</a:t>
            </a:r>
            <a:r>
              <a:rPr lang="it-IT" dirty="0">
                <a:effectLst/>
                <a:latin typeface="Times" pitchFamily="2" charset="0"/>
              </a:rPr>
              <a:t> and </a:t>
            </a:r>
            <a:r>
              <a:rPr lang="it-IT" dirty="0" err="1">
                <a:effectLst/>
                <a:latin typeface="Times" pitchFamily="2" charset="0"/>
              </a:rPr>
              <a:t>were</a:t>
            </a:r>
            <a:r>
              <a:rPr lang="it-IT" dirty="0">
                <a:effectLst/>
                <a:latin typeface="Times" pitchFamily="2" charset="0"/>
              </a:rPr>
              <a:t> </a:t>
            </a:r>
            <a:r>
              <a:rPr lang="it-IT" dirty="0" err="1">
                <a:effectLst/>
                <a:latin typeface="Times" pitchFamily="2" charset="0"/>
              </a:rPr>
              <a:t>included</a:t>
            </a:r>
            <a:r>
              <a:rPr lang="it-IT" dirty="0">
                <a:effectLst/>
                <a:latin typeface="Times" pitchFamily="2" charset="0"/>
              </a:rPr>
              <a:t> in the </a:t>
            </a:r>
            <a:r>
              <a:rPr lang="it-IT" dirty="0" err="1">
                <a:effectLst/>
                <a:latin typeface="Times" pitchFamily="2" charset="0"/>
              </a:rPr>
              <a:t>systematic</a:t>
            </a:r>
            <a:r>
              <a:rPr lang="it-IT" dirty="0">
                <a:effectLst/>
                <a:latin typeface="Times" pitchFamily="2" charset="0"/>
              </a:rPr>
              <a:t> review (62702 </a:t>
            </a:r>
            <a:r>
              <a:rPr lang="it-IT" dirty="0" err="1">
                <a:effectLst/>
                <a:latin typeface="Times" pitchFamily="2" charset="0"/>
              </a:rPr>
              <a:t>pt</a:t>
            </a:r>
            <a:r>
              <a:rPr lang="it-IT" dirty="0">
                <a:effectLst/>
                <a:latin typeface="Times" pitchFamily="2" charset="0"/>
              </a:rPr>
              <a:t>) , and 21 </a:t>
            </a:r>
            <a:r>
              <a:rPr lang="it-IT" dirty="0" err="1">
                <a:effectLst/>
                <a:latin typeface="Times" pitchFamily="2" charset="0"/>
              </a:rPr>
              <a:t>were</a:t>
            </a:r>
            <a:r>
              <a:rPr lang="it-IT" dirty="0">
                <a:effectLst/>
                <a:latin typeface="Times" pitchFamily="2" charset="0"/>
              </a:rPr>
              <a:t> </a:t>
            </a:r>
            <a:r>
              <a:rPr lang="it-IT" dirty="0" err="1">
                <a:effectLst/>
                <a:latin typeface="Times" pitchFamily="2" charset="0"/>
              </a:rPr>
              <a:t>included</a:t>
            </a:r>
            <a:r>
              <a:rPr lang="it-IT" dirty="0">
                <a:effectLst/>
                <a:latin typeface="Times" pitchFamily="2" charset="0"/>
              </a:rPr>
              <a:t> in the meta-</a:t>
            </a:r>
            <a:r>
              <a:rPr lang="it-IT" dirty="0" err="1">
                <a:effectLst/>
                <a:latin typeface="Times" pitchFamily="2" charset="0"/>
              </a:rPr>
              <a:t>analysis</a:t>
            </a:r>
            <a:r>
              <a:rPr lang="it-IT" dirty="0">
                <a:effectLst/>
                <a:latin typeface="Times" pitchFamily="2" charset="0"/>
              </a:rPr>
              <a:t> (7237 </a:t>
            </a:r>
            <a:r>
              <a:rPr lang="it-IT" dirty="0" err="1">
                <a:effectLst/>
                <a:latin typeface="Times" pitchFamily="2" charset="0"/>
              </a:rPr>
              <a:t>pt</a:t>
            </a:r>
            <a:r>
              <a:rPr lang="it-IT" dirty="0">
                <a:effectLst/>
                <a:latin typeface="Times" pitchFamily="2" charset="0"/>
              </a:rPr>
              <a:t>). </a:t>
            </a:r>
          </a:p>
          <a:p>
            <a:r>
              <a:rPr lang="it-IT" dirty="0">
                <a:effectLst/>
                <a:latin typeface="Times" pitchFamily="2" charset="0"/>
              </a:rPr>
              <a:t>A </a:t>
            </a:r>
            <a:r>
              <a:rPr lang="it-IT" dirty="0" err="1">
                <a:effectLst/>
                <a:latin typeface="Times" pitchFamily="2" charset="0"/>
              </a:rPr>
              <a:t>total</a:t>
            </a:r>
            <a:r>
              <a:rPr lang="it-IT" dirty="0">
                <a:effectLst/>
                <a:latin typeface="Times" pitchFamily="2" charset="0"/>
              </a:rPr>
              <a:t> of 51 </a:t>
            </a:r>
            <a:r>
              <a:rPr lang="it-IT" dirty="0" err="1">
                <a:effectLst/>
                <a:latin typeface="Times" pitchFamily="2" charset="0"/>
              </a:rPr>
              <a:t>malnutrition</a:t>
            </a:r>
            <a:r>
              <a:rPr lang="it-IT" dirty="0">
                <a:effectLst/>
                <a:latin typeface="Times" pitchFamily="2" charset="0"/>
              </a:rPr>
              <a:t> risk screening tools and 9 </a:t>
            </a:r>
            <a:r>
              <a:rPr lang="it-IT" dirty="0" err="1">
                <a:effectLst/>
                <a:latin typeface="Times" pitchFamily="2" charset="0"/>
              </a:rPr>
              <a:t>reference</a:t>
            </a:r>
            <a:r>
              <a:rPr lang="it-IT" dirty="0">
                <a:effectLst/>
                <a:latin typeface="Times" pitchFamily="2" charset="0"/>
              </a:rPr>
              <a:t> standards </a:t>
            </a:r>
            <a:r>
              <a:rPr lang="it-IT" dirty="0" err="1">
                <a:effectLst/>
                <a:latin typeface="Times" pitchFamily="2" charset="0"/>
              </a:rPr>
              <a:t>were</a:t>
            </a:r>
            <a:r>
              <a:rPr lang="it-IT" dirty="0">
                <a:effectLst/>
                <a:latin typeface="Times" pitchFamily="2" charset="0"/>
              </a:rPr>
              <a:t> </a:t>
            </a:r>
            <a:r>
              <a:rPr lang="it-IT" dirty="0" err="1">
                <a:effectLst/>
                <a:latin typeface="Times" pitchFamily="2" charset="0"/>
              </a:rPr>
              <a:t>identi</a:t>
            </a:r>
            <a:r>
              <a:rPr lang="it-IT" dirty="0" err="1">
                <a:effectLst/>
                <a:latin typeface="Helvetica" pitchFamily="2" charset="0"/>
              </a:rPr>
              <a:t>fi</a:t>
            </a:r>
            <a:r>
              <a:rPr lang="it-IT" dirty="0" err="1">
                <a:effectLst/>
                <a:latin typeface="Times" pitchFamily="2" charset="0"/>
              </a:rPr>
              <a:t>ed</a:t>
            </a:r>
            <a:r>
              <a:rPr lang="it-IT" dirty="0">
                <a:effectLst/>
                <a:latin typeface="Times" pitchFamily="2" charset="0"/>
              </a:rPr>
              <a:t>. </a:t>
            </a:r>
          </a:p>
          <a:p>
            <a:r>
              <a:rPr lang="it-IT" dirty="0">
                <a:effectLst/>
                <a:latin typeface="Times" pitchFamily="2" charset="0"/>
              </a:rPr>
              <a:t>The meta-</a:t>
            </a:r>
            <a:r>
              <a:rPr lang="it-IT" dirty="0" err="1">
                <a:effectLst/>
                <a:latin typeface="Times" pitchFamily="2" charset="0"/>
              </a:rPr>
              <a:t>analyses</a:t>
            </a:r>
            <a:r>
              <a:rPr lang="it-IT" dirty="0">
                <a:effectLst/>
                <a:latin typeface="Times" pitchFamily="2" charset="0"/>
              </a:rPr>
              <a:t> </a:t>
            </a:r>
            <a:r>
              <a:rPr lang="it-IT" dirty="0" err="1">
                <a:effectLst/>
                <a:latin typeface="Times" pitchFamily="2" charset="0"/>
              </a:rPr>
              <a:t>assessed</a:t>
            </a:r>
            <a:r>
              <a:rPr lang="it-IT" dirty="0">
                <a:effectLst/>
                <a:latin typeface="Times" pitchFamily="2" charset="0"/>
              </a:rPr>
              <a:t> 4 common </a:t>
            </a:r>
            <a:r>
              <a:rPr lang="it-IT" dirty="0" err="1">
                <a:effectLst/>
                <a:latin typeface="Times" pitchFamily="2" charset="0"/>
              </a:rPr>
              <a:t>malnutrition</a:t>
            </a:r>
            <a:r>
              <a:rPr lang="it-IT" dirty="0">
                <a:effectLst/>
                <a:latin typeface="Times" pitchFamily="2" charset="0"/>
              </a:rPr>
              <a:t> risk screening tools </a:t>
            </a:r>
            <a:r>
              <a:rPr lang="it-IT" dirty="0" err="1">
                <a:effectLst/>
                <a:latin typeface="Times" pitchFamily="2" charset="0"/>
              </a:rPr>
              <a:t>against</a:t>
            </a:r>
            <a:r>
              <a:rPr lang="it-IT" dirty="0">
                <a:effectLst/>
                <a:latin typeface="Times" pitchFamily="2" charset="0"/>
              </a:rPr>
              <a:t> 2 </a:t>
            </a:r>
            <a:r>
              <a:rPr lang="it-IT" dirty="0" err="1">
                <a:effectLst/>
                <a:latin typeface="Times" pitchFamily="2" charset="0"/>
              </a:rPr>
              <a:t>reference</a:t>
            </a:r>
            <a:r>
              <a:rPr lang="it-IT" dirty="0">
                <a:effectLst/>
                <a:latin typeface="Times" pitchFamily="2" charset="0"/>
              </a:rPr>
              <a:t> standards (</a:t>
            </a:r>
            <a:r>
              <a:rPr lang="it-IT" dirty="0" err="1">
                <a:effectLst/>
                <a:latin typeface="Times" pitchFamily="2" charset="0"/>
              </a:rPr>
              <a:t>Subjective</a:t>
            </a:r>
            <a:r>
              <a:rPr lang="it-IT" dirty="0">
                <a:effectLst/>
                <a:latin typeface="Times" pitchFamily="2" charset="0"/>
              </a:rPr>
              <a:t> Global </a:t>
            </a:r>
            <a:r>
              <a:rPr lang="it-IT" dirty="0" err="1">
                <a:effectLst/>
                <a:latin typeface="Times" pitchFamily="2" charset="0"/>
              </a:rPr>
              <a:t>Assessment</a:t>
            </a:r>
            <a:r>
              <a:rPr lang="it-IT" dirty="0">
                <a:effectLst/>
                <a:latin typeface="Times" pitchFamily="2" charset="0"/>
              </a:rPr>
              <a:t> [SGA] and </a:t>
            </a:r>
            <a:r>
              <a:rPr lang="it-IT" dirty="0" err="1">
                <a:effectLst/>
                <a:latin typeface="Times" pitchFamily="2" charset="0"/>
              </a:rPr>
              <a:t>European</a:t>
            </a:r>
            <a:endParaRPr lang="it-IT" dirty="0">
              <a:effectLst/>
              <a:latin typeface="Times" pitchFamily="2" charset="0"/>
            </a:endParaRPr>
          </a:p>
          <a:p>
            <a:r>
              <a:rPr lang="it-IT" dirty="0">
                <a:effectLst/>
                <a:latin typeface="Times" pitchFamily="2" charset="0"/>
              </a:rPr>
              <a:t>Society for Clinical </a:t>
            </a:r>
            <a:r>
              <a:rPr lang="it-IT" dirty="0" err="1">
                <a:effectLst/>
                <a:latin typeface="Times" pitchFamily="2" charset="0"/>
              </a:rPr>
              <a:t>Nutrition</a:t>
            </a:r>
            <a:r>
              <a:rPr lang="it-IT" dirty="0">
                <a:effectLst/>
                <a:latin typeface="Times" pitchFamily="2" charset="0"/>
              </a:rPr>
              <a:t> and </a:t>
            </a:r>
            <a:r>
              <a:rPr lang="it-IT" dirty="0" err="1">
                <a:effectLst/>
                <a:latin typeface="Times" pitchFamily="2" charset="0"/>
              </a:rPr>
              <a:t>Metabolism</a:t>
            </a:r>
            <a:r>
              <a:rPr lang="it-IT" dirty="0">
                <a:effectLst/>
                <a:latin typeface="Times" pitchFamily="2" charset="0"/>
              </a:rPr>
              <a:t> [ESPEN] </a:t>
            </a:r>
            <a:r>
              <a:rPr lang="it-IT" dirty="0" err="1">
                <a:effectLst/>
                <a:latin typeface="Times" pitchFamily="2" charset="0"/>
              </a:rPr>
              <a:t>criteria</a:t>
            </a:r>
            <a:r>
              <a:rPr lang="it-IT" dirty="0">
                <a:effectLst/>
                <a:latin typeface="Times" pitchFamily="2" charset="0"/>
              </a:rPr>
              <a:t>). &gt;&gt; inclusi solo quelli con almeno 4 studi di confronto</a:t>
            </a:r>
          </a:p>
          <a:p>
            <a:endParaRPr lang="it-IT" dirty="0">
              <a:effectLst/>
              <a:latin typeface="Times" pitchFamily="2" charset="0"/>
            </a:endParaRPr>
          </a:p>
          <a:p>
            <a:r>
              <a:rPr lang="it-IT" dirty="0">
                <a:effectLst/>
                <a:latin typeface="Times" pitchFamily="2" charset="0"/>
              </a:rPr>
              <a:t>In </a:t>
            </a:r>
            <a:r>
              <a:rPr lang="it-IT" dirty="0" err="1">
                <a:effectLst/>
                <a:latin typeface="Times" pitchFamily="2" charset="0"/>
              </a:rPr>
              <a:t>this</a:t>
            </a:r>
            <a:r>
              <a:rPr lang="it-IT" dirty="0">
                <a:effectLst/>
                <a:latin typeface="Times" pitchFamily="2" charset="0"/>
              </a:rPr>
              <a:t> </a:t>
            </a:r>
            <a:r>
              <a:rPr lang="it-IT" dirty="0" err="1">
                <a:effectLst/>
                <a:latin typeface="Times" pitchFamily="2" charset="0"/>
              </a:rPr>
              <a:t>systematic</a:t>
            </a:r>
            <a:r>
              <a:rPr lang="it-IT" dirty="0">
                <a:effectLst/>
                <a:latin typeface="Times" pitchFamily="2" charset="0"/>
              </a:rPr>
              <a:t> review, the </a:t>
            </a:r>
            <a:r>
              <a:rPr lang="it-IT" dirty="0" err="1">
                <a:effectLst/>
                <a:latin typeface="Times" pitchFamily="2" charset="0"/>
              </a:rPr>
              <a:t>sensitivity</a:t>
            </a:r>
            <a:r>
              <a:rPr lang="it-IT" dirty="0">
                <a:effectLst/>
                <a:latin typeface="Times" pitchFamily="2" charset="0"/>
              </a:rPr>
              <a:t> and </a:t>
            </a:r>
            <a:r>
              <a:rPr lang="it-IT" dirty="0" err="1">
                <a:effectLst/>
                <a:latin typeface="Times" pitchFamily="2" charset="0"/>
              </a:rPr>
              <a:t>speci</a:t>
            </a:r>
            <a:r>
              <a:rPr lang="it-IT" dirty="0" err="1">
                <a:effectLst/>
                <a:latin typeface="Helvetica" pitchFamily="2" charset="0"/>
              </a:rPr>
              <a:t>fi</a:t>
            </a:r>
            <a:r>
              <a:rPr lang="it-IT" dirty="0" err="1">
                <a:effectLst/>
                <a:latin typeface="Times" pitchFamily="2" charset="0"/>
              </a:rPr>
              <a:t>city</a:t>
            </a:r>
            <a:r>
              <a:rPr lang="it-IT" dirty="0">
                <a:effectLst/>
                <a:latin typeface="Times" pitchFamily="2" charset="0"/>
              </a:rPr>
              <a:t> of the MUST tool </a:t>
            </a:r>
            <a:r>
              <a:rPr lang="it-IT" dirty="0" err="1">
                <a:effectLst/>
                <a:latin typeface="Times" pitchFamily="2" charset="0"/>
              </a:rPr>
              <a:t>ranged</a:t>
            </a:r>
            <a:r>
              <a:rPr lang="it-IT" dirty="0">
                <a:effectLst/>
                <a:latin typeface="Times" pitchFamily="2" charset="0"/>
              </a:rPr>
              <a:t> from </a:t>
            </a:r>
            <a:r>
              <a:rPr lang="it-IT" dirty="0" err="1">
                <a:effectLst/>
                <a:latin typeface="Times" pitchFamily="2" charset="0"/>
              </a:rPr>
              <a:t>excellent</a:t>
            </a:r>
            <a:r>
              <a:rPr lang="it-IT" dirty="0">
                <a:effectLst/>
                <a:latin typeface="Times" pitchFamily="2" charset="0"/>
              </a:rPr>
              <a:t> to good, </a:t>
            </a:r>
            <a:r>
              <a:rPr lang="it-IT" dirty="0" err="1">
                <a:effectLst/>
                <a:latin typeface="Times" pitchFamily="2" charset="0"/>
              </a:rPr>
              <a:t>particularly</a:t>
            </a:r>
            <a:r>
              <a:rPr lang="it-IT" dirty="0">
                <a:effectLst/>
                <a:latin typeface="Times" pitchFamily="2" charset="0"/>
              </a:rPr>
              <a:t> in studies </a:t>
            </a:r>
            <a:r>
              <a:rPr lang="it-IT" dirty="0" err="1">
                <a:effectLst/>
                <a:latin typeface="Times" pitchFamily="2" charset="0"/>
              </a:rPr>
              <a:t>comparing</a:t>
            </a:r>
            <a:r>
              <a:rPr lang="it-IT" dirty="0">
                <a:effectLst/>
                <a:latin typeface="Times" pitchFamily="2" charset="0"/>
              </a:rPr>
              <a:t> </a:t>
            </a:r>
            <a:r>
              <a:rPr lang="it-IT" dirty="0" err="1">
                <a:effectLst/>
                <a:latin typeface="Times" pitchFamily="2" charset="0"/>
              </a:rPr>
              <a:t>it</a:t>
            </a:r>
            <a:r>
              <a:rPr lang="it-IT" dirty="0">
                <a:effectLst/>
                <a:latin typeface="Times" pitchFamily="2" charset="0"/>
              </a:rPr>
              <a:t> </a:t>
            </a:r>
            <a:r>
              <a:rPr lang="it-IT" dirty="0" err="1">
                <a:effectLst/>
                <a:latin typeface="Times" pitchFamily="2" charset="0"/>
              </a:rPr>
              <a:t>against</a:t>
            </a:r>
            <a:r>
              <a:rPr lang="it-IT" dirty="0">
                <a:effectLst/>
                <a:latin typeface="Times" pitchFamily="2" charset="0"/>
              </a:rPr>
              <a:t> ESPEN and GLIM </a:t>
            </a:r>
            <a:r>
              <a:rPr lang="it-IT" dirty="0" err="1">
                <a:effectLst/>
                <a:latin typeface="Times" pitchFamily="2" charset="0"/>
              </a:rPr>
              <a:t>criteria</a:t>
            </a:r>
            <a:r>
              <a:rPr lang="it-IT" dirty="0">
                <a:effectLst/>
                <a:latin typeface="Times" pitchFamily="2" charset="0"/>
              </a:rPr>
              <a:t>.</a:t>
            </a:r>
          </a:p>
          <a:p>
            <a:r>
              <a:rPr lang="it-IT" dirty="0" err="1">
                <a:effectLst/>
                <a:latin typeface="Times" pitchFamily="2" charset="0"/>
              </a:rPr>
              <a:t>However</a:t>
            </a:r>
            <a:r>
              <a:rPr lang="it-IT" dirty="0">
                <a:effectLst/>
                <a:latin typeface="Times" pitchFamily="2" charset="0"/>
              </a:rPr>
              <a:t>, </a:t>
            </a:r>
            <a:r>
              <a:rPr lang="it-IT" dirty="0" err="1">
                <a:effectLst/>
                <a:latin typeface="Times" pitchFamily="2" charset="0"/>
              </a:rPr>
              <a:t>its</a:t>
            </a:r>
            <a:r>
              <a:rPr lang="it-IT" dirty="0">
                <a:effectLst/>
                <a:latin typeface="Times" pitchFamily="2" charset="0"/>
              </a:rPr>
              <a:t> performance </a:t>
            </a:r>
            <a:r>
              <a:rPr lang="it-IT" dirty="0" err="1">
                <a:effectLst/>
                <a:latin typeface="Times" pitchFamily="2" charset="0"/>
              </a:rPr>
              <a:t>was</a:t>
            </a:r>
            <a:r>
              <a:rPr lang="it-IT" dirty="0">
                <a:effectLst/>
                <a:latin typeface="Times" pitchFamily="2" charset="0"/>
              </a:rPr>
              <a:t> </a:t>
            </a:r>
            <a:r>
              <a:rPr lang="it-IT" dirty="0" err="1">
                <a:effectLst/>
                <a:latin typeface="Times" pitchFamily="2" charset="0"/>
              </a:rPr>
              <a:t>notably</a:t>
            </a:r>
            <a:r>
              <a:rPr lang="it-IT" dirty="0">
                <a:effectLst/>
                <a:latin typeface="Times" pitchFamily="2" charset="0"/>
              </a:rPr>
              <a:t> </a:t>
            </a:r>
            <a:r>
              <a:rPr lang="it-IT" dirty="0" err="1">
                <a:effectLst/>
                <a:latin typeface="Times" pitchFamily="2" charset="0"/>
              </a:rPr>
              <a:t>poorer</a:t>
            </a:r>
            <a:r>
              <a:rPr lang="it-IT" dirty="0">
                <a:effectLst/>
                <a:latin typeface="Times" pitchFamily="2" charset="0"/>
              </a:rPr>
              <a:t> in </a:t>
            </a:r>
            <a:r>
              <a:rPr lang="it-IT" dirty="0" err="1">
                <a:effectLst/>
                <a:latin typeface="Times" pitchFamily="2" charset="0"/>
              </a:rPr>
              <a:t>terms</a:t>
            </a:r>
            <a:r>
              <a:rPr lang="it-IT" dirty="0">
                <a:effectLst/>
                <a:latin typeface="Times" pitchFamily="2" charset="0"/>
              </a:rPr>
              <a:t> of </a:t>
            </a:r>
            <a:r>
              <a:rPr lang="it-IT" dirty="0" err="1">
                <a:effectLst/>
                <a:latin typeface="Times" pitchFamily="2" charset="0"/>
              </a:rPr>
              <a:t>sensitivity</a:t>
            </a:r>
            <a:r>
              <a:rPr lang="it-IT" dirty="0">
                <a:effectLst/>
                <a:latin typeface="Times" pitchFamily="2" charset="0"/>
              </a:rPr>
              <a:t> </a:t>
            </a:r>
            <a:r>
              <a:rPr lang="it-IT" dirty="0" err="1">
                <a:effectLst/>
                <a:latin typeface="Times" pitchFamily="2" charset="0"/>
              </a:rPr>
              <a:t>when</a:t>
            </a:r>
            <a:r>
              <a:rPr lang="it-IT" dirty="0">
                <a:effectLst/>
                <a:latin typeface="Times" pitchFamily="2" charset="0"/>
              </a:rPr>
              <a:t> </a:t>
            </a:r>
            <a:r>
              <a:rPr lang="it-IT" dirty="0" err="1">
                <a:effectLst/>
                <a:latin typeface="Times" pitchFamily="2" charset="0"/>
              </a:rPr>
              <a:t>applied</a:t>
            </a:r>
            <a:r>
              <a:rPr lang="it-IT" dirty="0">
                <a:effectLst/>
                <a:latin typeface="Times" pitchFamily="2" charset="0"/>
              </a:rPr>
              <a:t> to </a:t>
            </a:r>
            <a:r>
              <a:rPr lang="it-IT" dirty="0" err="1">
                <a:effectLst/>
                <a:latin typeface="Times" pitchFamily="2" charset="0"/>
              </a:rPr>
              <a:t>nephrology</a:t>
            </a:r>
            <a:r>
              <a:rPr lang="it-IT" dirty="0">
                <a:effectLst/>
                <a:latin typeface="Times" pitchFamily="2" charset="0"/>
              </a:rPr>
              <a:t> </a:t>
            </a:r>
            <a:r>
              <a:rPr lang="it-IT" dirty="0" err="1">
                <a:effectLst/>
                <a:latin typeface="Times" pitchFamily="2" charset="0"/>
              </a:rPr>
              <a:t>patients</a:t>
            </a:r>
            <a:r>
              <a:rPr lang="it-IT" dirty="0">
                <a:effectLst/>
                <a:latin typeface="Times" pitchFamily="2" charset="0"/>
              </a:rPr>
              <a:t> and </a:t>
            </a:r>
            <a:r>
              <a:rPr lang="it-IT" dirty="0" err="1">
                <a:effectLst/>
                <a:latin typeface="Times" pitchFamily="2" charset="0"/>
              </a:rPr>
              <a:t>compared</a:t>
            </a:r>
            <a:r>
              <a:rPr lang="it-IT" dirty="0">
                <a:effectLst/>
                <a:latin typeface="Times" pitchFamily="2" charset="0"/>
              </a:rPr>
              <a:t> with the SGA</a:t>
            </a:r>
          </a:p>
          <a:p>
            <a:endParaRPr lang="it-IT" dirty="0">
              <a:effectLst/>
              <a:latin typeface="Times" pitchFamily="2" charset="0"/>
            </a:endParaRPr>
          </a:p>
          <a:p>
            <a:r>
              <a:rPr lang="it-IT" dirty="0">
                <a:effectLst/>
                <a:latin typeface="Times" pitchFamily="2" charset="0"/>
              </a:rPr>
              <a:t>The </a:t>
            </a:r>
            <a:r>
              <a:rPr lang="it-IT" dirty="0" err="1">
                <a:effectLst/>
                <a:latin typeface="Times" pitchFamily="2" charset="0"/>
              </a:rPr>
              <a:t>sensitivity</a:t>
            </a:r>
            <a:r>
              <a:rPr lang="it-IT" dirty="0">
                <a:effectLst/>
                <a:latin typeface="Times" pitchFamily="2" charset="0"/>
              </a:rPr>
              <a:t> and </a:t>
            </a:r>
            <a:r>
              <a:rPr lang="it-IT" dirty="0" err="1">
                <a:effectLst/>
                <a:latin typeface="Times" pitchFamily="2" charset="0"/>
              </a:rPr>
              <a:t>speci</a:t>
            </a:r>
            <a:r>
              <a:rPr lang="it-IT" dirty="0" err="1">
                <a:effectLst/>
                <a:latin typeface="Helvetica" pitchFamily="2" charset="0"/>
              </a:rPr>
              <a:t>fi</a:t>
            </a:r>
            <a:r>
              <a:rPr lang="it-IT" dirty="0" err="1">
                <a:effectLst/>
                <a:latin typeface="Times" pitchFamily="2" charset="0"/>
              </a:rPr>
              <a:t>city</a:t>
            </a:r>
            <a:r>
              <a:rPr lang="it-IT" dirty="0">
                <a:effectLst/>
                <a:latin typeface="Times" pitchFamily="2" charset="0"/>
              </a:rPr>
              <a:t> of the MST, NRS-2002 and MNASF, </a:t>
            </a:r>
            <a:r>
              <a:rPr lang="it-IT" dirty="0" err="1">
                <a:effectLst/>
                <a:latin typeface="Times" pitchFamily="2" charset="0"/>
              </a:rPr>
              <a:t>which</a:t>
            </a:r>
            <a:r>
              <a:rPr lang="it-IT" dirty="0">
                <a:effectLst/>
                <a:latin typeface="Times" pitchFamily="2" charset="0"/>
              </a:rPr>
              <a:t> </a:t>
            </a:r>
            <a:r>
              <a:rPr lang="it-IT" dirty="0" err="1">
                <a:effectLst/>
                <a:latin typeface="Times" pitchFamily="2" charset="0"/>
              </a:rPr>
              <a:t>were</a:t>
            </a:r>
            <a:r>
              <a:rPr lang="it-IT" dirty="0">
                <a:effectLst/>
                <a:latin typeface="Times" pitchFamily="2" charset="0"/>
              </a:rPr>
              <a:t> the </a:t>
            </a:r>
            <a:r>
              <a:rPr lang="it-IT" dirty="0" err="1">
                <a:effectLst/>
                <a:latin typeface="Times" pitchFamily="2" charset="0"/>
              </a:rPr>
              <a:t>next</a:t>
            </a:r>
            <a:r>
              <a:rPr lang="it-IT" dirty="0">
                <a:effectLst/>
                <a:latin typeface="Times" pitchFamily="2" charset="0"/>
              </a:rPr>
              <a:t> </a:t>
            </a:r>
            <a:r>
              <a:rPr lang="it-IT" dirty="0" err="1">
                <a:effectLst/>
                <a:latin typeface="Times" pitchFamily="2" charset="0"/>
              </a:rPr>
              <a:t>most</a:t>
            </a:r>
            <a:r>
              <a:rPr lang="it-IT" dirty="0">
                <a:effectLst/>
                <a:latin typeface="Times" pitchFamily="2" charset="0"/>
              </a:rPr>
              <a:t> </a:t>
            </a:r>
            <a:r>
              <a:rPr lang="it-IT" dirty="0" err="1">
                <a:effectLst/>
                <a:latin typeface="Times" pitchFamily="2" charset="0"/>
              </a:rPr>
              <a:t>validated</a:t>
            </a:r>
            <a:r>
              <a:rPr lang="it-IT" dirty="0">
                <a:effectLst/>
                <a:latin typeface="Times" pitchFamily="2" charset="0"/>
              </a:rPr>
              <a:t> tools, </a:t>
            </a:r>
            <a:r>
              <a:rPr lang="it-IT" dirty="0" err="1">
                <a:effectLst/>
                <a:latin typeface="Times" pitchFamily="2" charset="0"/>
              </a:rPr>
              <a:t>were</a:t>
            </a:r>
            <a:r>
              <a:rPr lang="it-IT" dirty="0">
                <a:effectLst/>
                <a:latin typeface="Times" pitchFamily="2" charset="0"/>
              </a:rPr>
              <a:t> </a:t>
            </a:r>
            <a:r>
              <a:rPr lang="it-IT" dirty="0" err="1">
                <a:effectLst/>
                <a:latin typeface="Times" pitchFamily="2" charset="0"/>
              </a:rPr>
              <a:t>variable</a:t>
            </a:r>
            <a:r>
              <a:rPr lang="it-IT" dirty="0">
                <a:effectLst/>
                <a:latin typeface="Times" pitchFamily="2" charset="0"/>
              </a:rPr>
              <a:t> and </a:t>
            </a:r>
            <a:r>
              <a:rPr lang="it-IT" dirty="0" err="1">
                <a:effectLst/>
                <a:latin typeface="Times" pitchFamily="2" charset="0"/>
              </a:rPr>
              <a:t>inconsistent</a:t>
            </a:r>
            <a:r>
              <a:rPr lang="it-IT" dirty="0">
                <a:effectLst/>
                <a:latin typeface="Times" pitchFamily="2" charset="0"/>
              </a:rPr>
              <a:t>.</a:t>
            </a:r>
          </a:p>
          <a:p>
            <a:endParaRPr lang="it-IT" dirty="0">
              <a:effectLst/>
              <a:latin typeface="Times" pitchFamily="2" charset="0"/>
            </a:endParaRPr>
          </a:p>
          <a:p>
            <a:endParaRPr lang="it-IT" dirty="0">
              <a:effectLst/>
              <a:latin typeface="Times" pitchFamily="2" charset="0"/>
            </a:endParaRPr>
          </a:p>
          <a:p>
            <a:endParaRPr dirty="0"/>
          </a:p>
        </p:txBody>
      </p:sp>
    </p:spTree>
    <p:extLst>
      <p:ext uri="{BB962C8B-B14F-4D97-AF65-F5344CB8AC3E}">
        <p14:creationId xmlns:p14="http://schemas.microsoft.com/office/powerpoint/2010/main" val="1720290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154E1E57-2C6A-ECC7-380A-6EA3F9A9DE84}"/>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97ECB29C-F45A-4AD4-BAAF-E7B9BB9E21C4}"/>
              </a:ext>
            </a:extLst>
          </p:cNvPr>
          <p:cNvSpPr>
            <a:spLocks noGrp="1" noChangeArrowheads="1"/>
          </p:cNvSpPr>
          <p:nvPr>
            <p:ph type="sldNum"/>
          </p:nvPr>
        </p:nvSpPr>
        <p:spPr>
          <a:ln/>
        </p:spPr>
        <p:txBody>
          <a:bodyPr/>
          <a:lstStyle/>
          <a:p>
            <a:fld id="{E1D10014-8ECD-6147-8C4D-7338EF0E012E}" type="slidenum">
              <a:rPr lang="it-IT" altLang="it-IT"/>
              <a:pPr/>
              <a:t>13</a:t>
            </a:fld>
            <a:endParaRPr lang="it-IT" altLang="it-IT"/>
          </a:p>
        </p:txBody>
      </p:sp>
      <p:sp>
        <p:nvSpPr>
          <p:cNvPr id="38913" name="Text Box 1">
            <a:extLst>
              <a:ext uri="{FF2B5EF4-FFF2-40B4-BE49-F238E27FC236}">
                <a16:creationId xmlns:a16="http://schemas.microsoft.com/office/drawing/2014/main" id="{80D59426-0208-31BC-F0D7-D0FBACD14ED0}"/>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13</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A1D52EAF-E8E5-53BD-333E-D639068CEE51}"/>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13</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759B3B2B-E158-B93E-41F7-8BDB233A31BB}"/>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13</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FE9E9367-6E6C-E293-DF48-26FA70EA17EB}"/>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2B981E35-786D-7731-71A8-AB1B00C6F7DC}"/>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13</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8AC38EE2-AD85-DBFB-435C-CDA9E013C13E}"/>
              </a:ext>
            </a:extLst>
          </p:cNvPr>
          <p:cNvSpPr>
            <a:spLocks noGrp="1"/>
          </p:cNvSpPr>
          <p:nvPr>
            <p:ph type="body" idx="1"/>
          </p:nvPr>
        </p:nvSpPr>
        <p:spPr/>
        <p:txBody>
          <a:bodyPr/>
          <a:lstStyle/>
          <a:p>
            <a:endParaRPr dirty="0"/>
          </a:p>
        </p:txBody>
      </p:sp>
    </p:spTree>
    <p:extLst>
      <p:ext uri="{BB962C8B-B14F-4D97-AF65-F5344CB8AC3E}">
        <p14:creationId xmlns:p14="http://schemas.microsoft.com/office/powerpoint/2010/main" val="2771813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33D4D04-45E5-A52E-8331-08CA519AD8E5}"/>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97561243-35A4-848B-2F4D-8632EDDDADC3}"/>
              </a:ext>
            </a:extLst>
          </p:cNvPr>
          <p:cNvSpPr>
            <a:spLocks noGrp="1" noChangeArrowheads="1"/>
          </p:cNvSpPr>
          <p:nvPr>
            <p:ph type="sldNum"/>
          </p:nvPr>
        </p:nvSpPr>
        <p:spPr>
          <a:ln/>
        </p:spPr>
        <p:txBody>
          <a:bodyPr/>
          <a:lstStyle/>
          <a:p>
            <a:fld id="{E1D10014-8ECD-6147-8C4D-7338EF0E012E}" type="slidenum">
              <a:rPr lang="it-IT" altLang="it-IT"/>
              <a:pPr/>
              <a:t>14</a:t>
            </a:fld>
            <a:endParaRPr lang="it-IT" altLang="it-IT"/>
          </a:p>
        </p:txBody>
      </p:sp>
      <p:sp>
        <p:nvSpPr>
          <p:cNvPr id="38913" name="Text Box 1">
            <a:extLst>
              <a:ext uri="{FF2B5EF4-FFF2-40B4-BE49-F238E27FC236}">
                <a16:creationId xmlns:a16="http://schemas.microsoft.com/office/drawing/2014/main" id="{2464D9B8-7BE1-B1AC-6382-7CC5DF0EAC7D}"/>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14</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0B61C3CC-2DDD-EF38-71AE-9CADEFCCCED4}"/>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14</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EB3DB6C8-FC43-20D0-4A90-EEE48130A5ED}"/>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14</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C78EAFD7-C9D9-D83D-5F61-ADC5E6F0658E}"/>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1111C58A-3EEB-D692-40F9-5CFF3D132A45}"/>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14</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B8B1D307-B909-AA5A-70BC-4954CF09370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Helvetica" pitchFamily="2" charset="0"/>
              </a:rPr>
              <a:t>Anche SGA nel 1982 se vogliamo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Helvetica" pitchFamily="2" charset="0"/>
              </a:rPr>
              <a:t>ESPEN: </a:t>
            </a:r>
            <a:r>
              <a:rPr lang="it-IT" sz="1800" dirty="0" err="1">
                <a:effectLst/>
                <a:latin typeface="AdvOT863180fb"/>
              </a:rPr>
              <a:t>prior</a:t>
            </a:r>
            <a:r>
              <a:rPr lang="it-IT" sz="1800" dirty="0">
                <a:effectLst/>
                <a:latin typeface="AdvOT863180fb"/>
              </a:rPr>
              <a:t> to the </a:t>
            </a:r>
            <a:r>
              <a:rPr lang="it-IT" sz="1800" dirty="0" err="1">
                <a:effectLst/>
                <a:latin typeface="AdvOT863180fb"/>
              </a:rPr>
              <a:t>diagnosis</a:t>
            </a:r>
            <a:r>
              <a:rPr lang="it-IT" sz="1800" dirty="0">
                <a:effectLst/>
                <a:latin typeface="AdvOT863180fb"/>
              </a:rPr>
              <a:t> of </a:t>
            </a:r>
            <a:r>
              <a:rPr lang="it-IT" sz="1800" dirty="0" err="1">
                <a:effectLst/>
                <a:latin typeface="AdvOT863180fb"/>
              </a:rPr>
              <a:t>malnutrition</a:t>
            </a:r>
            <a:r>
              <a:rPr lang="it-IT" sz="1800" dirty="0">
                <a:effectLst/>
                <a:latin typeface="AdvOT863180fb"/>
              </a:rPr>
              <a:t> the </a:t>
            </a:r>
            <a:r>
              <a:rPr lang="it-IT" sz="1800" dirty="0" err="1">
                <a:effectLst/>
                <a:latin typeface="AdvOT863180fb"/>
              </a:rPr>
              <a:t>criteria</a:t>
            </a:r>
            <a:r>
              <a:rPr lang="it-IT" sz="1800" dirty="0">
                <a:effectLst/>
                <a:latin typeface="AdvOT863180fb"/>
              </a:rPr>
              <a:t> for </a:t>
            </a:r>
            <a:r>
              <a:rPr lang="it-IT" sz="1800" dirty="0" err="1">
                <a:effectLst/>
                <a:latin typeface="AdvOT863180fb"/>
              </a:rPr>
              <a:t>being</a:t>
            </a:r>
            <a:r>
              <a:rPr lang="it-IT" sz="1800" dirty="0">
                <a:effectLst/>
                <a:latin typeface="AdvOT863180fb"/>
              </a:rPr>
              <a:t> </a:t>
            </a:r>
            <a:r>
              <a:rPr lang="it-IT" sz="1800" dirty="0">
                <a:effectLst/>
                <a:latin typeface="AdvOT863180fb+20"/>
              </a:rPr>
              <a:t>“</a:t>
            </a:r>
            <a:r>
              <a:rPr lang="it-IT" sz="1800" dirty="0" err="1">
                <a:effectLst/>
                <a:latin typeface="AdvOT863180fb"/>
              </a:rPr>
              <a:t>at</a:t>
            </a:r>
            <a:r>
              <a:rPr lang="it-IT" sz="1800" dirty="0">
                <a:effectLst/>
                <a:latin typeface="AdvOT863180fb"/>
              </a:rPr>
              <a:t> </a:t>
            </a:r>
            <a:r>
              <a:rPr lang="it-IT" sz="1800" dirty="0" err="1">
                <a:effectLst/>
                <a:latin typeface="AdvOT863180fb"/>
              </a:rPr>
              <a:t>nutritional</a:t>
            </a:r>
            <a:r>
              <a:rPr lang="it-IT" sz="1800" dirty="0">
                <a:effectLst/>
                <a:latin typeface="AdvOT863180fb"/>
              </a:rPr>
              <a:t> risk</a:t>
            </a:r>
            <a:r>
              <a:rPr lang="it-IT" sz="1800" dirty="0">
                <a:effectLst/>
                <a:latin typeface="AdvOT863180fb+20"/>
              </a:rPr>
              <a:t>” </a:t>
            </a:r>
            <a:r>
              <a:rPr lang="it-IT" sz="1800" dirty="0" err="1">
                <a:effectLst/>
                <a:latin typeface="AdvOT863180fb"/>
              </a:rPr>
              <a:t>according</a:t>
            </a:r>
            <a:r>
              <a:rPr lang="it-IT" sz="1800" dirty="0">
                <a:effectLst/>
                <a:latin typeface="AdvOT863180fb"/>
              </a:rPr>
              <a:t> to </a:t>
            </a:r>
            <a:r>
              <a:rPr lang="it-IT" sz="1800" dirty="0" err="1">
                <a:effectLst/>
                <a:latin typeface="AdvOT863180fb"/>
              </a:rPr>
              <a:t>any</a:t>
            </a:r>
            <a:r>
              <a:rPr lang="it-IT" sz="1800" dirty="0">
                <a:effectLst/>
                <a:latin typeface="AdvOT863180fb"/>
              </a:rPr>
              <a:t> </a:t>
            </a:r>
            <a:r>
              <a:rPr lang="it-IT" sz="1800" dirty="0" err="1">
                <a:effectLst/>
                <a:latin typeface="AdvOT863180fb"/>
              </a:rPr>
              <a:t>validated</a:t>
            </a:r>
            <a:r>
              <a:rPr lang="it-IT" sz="1800" dirty="0">
                <a:effectLst/>
                <a:latin typeface="AdvOT863180fb"/>
              </a:rPr>
              <a:t> </a:t>
            </a:r>
            <a:r>
              <a:rPr lang="it-IT" sz="1800" dirty="0" err="1">
                <a:effectLst/>
                <a:latin typeface="AdvOT863180fb"/>
              </a:rPr>
              <a:t>nutritional</a:t>
            </a:r>
            <a:r>
              <a:rPr lang="it-IT" sz="1800" dirty="0">
                <a:effectLst/>
                <a:latin typeface="AdvOT863180fb"/>
              </a:rPr>
              <a:t> risk screening tool must be </a:t>
            </a:r>
            <a:r>
              <a:rPr lang="it-IT" sz="1800" dirty="0" err="1">
                <a:effectLst/>
                <a:latin typeface="AdvOT863180fb"/>
              </a:rPr>
              <a:t>ful</a:t>
            </a:r>
            <a:r>
              <a:rPr lang="it-IT" sz="1800" dirty="0" err="1">
                <a:effectLst/>
                <a:latin typeface="AdvOT863180fb+fb"/>
              </a:rPr>
              <a:t>fi</a:t>
            </a:r>
            <a:r>
              <a:rPr lang="it-IT" sz="1800" dirty="0" err="1">
                <a:effectLst/>
                <a:latin typeface="AdvOT863180fb"/>
              </a:rPr>
              <a:t>lled</a:t>
            </a:r>
            <a:r>
              <a:rPr lang="it-IT" sz="1800" dirty="0">
                <a:effectLst/>
                <a:latin typeface="AdvOT863180fb"/>
              </a:rPr>
              <a:t> </a:t>
            </a:r>
            <a:endParaRPr lang="it-IT" dirty="0">
              <a:effectLst/>
              <a:latin typeface="Helvetica" pitchFamily="2" charset="0"/>
            </a:endParaRPr>
          </a:p>
          <a:p>
            <a:endParaRPr lang="it-IT" dirty="0"/>
          </a:p>
          <a:p>
            <a:r>
              <a:rPr lang="it-IT" dirty="0"/>
              <a:t>In hospital settings, routine </a:t>
            </a:r>
            <a:r>
              <a:rPr lang="it-IT" dirty="0" err="1"/>
              <a:t>blood</a:t>
            </a:r>
            <a:r>
              <a:rPr lang="it-IT" dirty="0"/>
              <a:t> </a:t>
            </a:r>
            <a:r>
              <a:rPr lang="it-IT" dirty="0" err="1"/>
              <a:t>tests</a:t>
            </a:r>
            <a:r>
              <a:rPr lang="it-IT" dirty="0"/>
              <a:t> </a:t>
            </a:r>
            <a:r>
              <a:rPr lang="it-IT" dirty="0" err="1"/>
              <a:t>that</a:t>
            </a:r>
            <a:r>
              <a:rPr lang="it-IT" dirty="0"/>
              <a:t> </a:t>
            </a:r>
            <a:r>
              <a:rPr lang="it-IT" dirty="0" err="1"/>
              <a:t>assess</a:t>
            </a:r>
            <a:r>
              <a:rPr lang="it-IT" dirty="0"/>
              <a:t> </a:t>
            </a:r>
            <a:r>
              <a:rPr lang="it-IT" dirty="0" err="1"/>
              <a:t>indicators</a:t>
            </a:r>
            <a:r>
              <a:rPr lang="it-IT" dirty="0"/>
              <a:t> </a:t>
            </a:r>
            <a:r>
              <a:rPr lang="it-IT" dirty="0" err="1"/>
              <a:t>such</a:t>
            </a:r>
            <a:r>
              <a:rPr lang="it-IT" dirty="0"/>
              <a:t> </a:t>
            </a:r>
            <a:r>
              <a:rPr lang="it-IT" dirty="0" err="1"/>
              <a:t>as</a:t>
            </a:r>
            <a:r>
              <a:rPr lang="it-IT" dirty="0"/>
              <a:t> </a:t>
            </a:r>
            <a:r>
              <a:rPr lang="it-IT" dirty="0" err="1"/>
              <a:t>albumin</a:t>
            </a:r>
            <a:r>
              <a:rPr lang="it-IT" dirty="0"/>
              <a:t>, </a:t>
            </a:r>
            <a:r>
              <a:rPr lang="it-IT" dirty="0" err="1"/>
              <a:t>transthyretin</a:t>
            </a:r>
            <a:r>
              <a:rPr lang="it-IT" dirty="0"/>
              <a:t>, and </a:t>
            </a:r>
            <a:r>
              <a:rPr lang="it-IT" dirty="0" err="1"/>
              <a:t>lymphocyte</a:t>
            </a:r>
            <a:r>
              <a:rPr lang="it-IT" dirty="0"/>
              <a:t> </a:t>
            </a:r>
            <a:r>
              <a:rPr lang="it-IT" dirty="0" err="1"/>
              <a:t>count</a:t>
            </a:r>
            <a:r>
              <a:rPr lang="it-IT" dirty="0"/>
              <a:t> </a:t>
            </a:r>
            <a:r>
              <a:rPr lang="it-IT" dirty="0" err="1"/>
              <a:t>were</a:t>
            </a:r>
            <a:r>
              <a:rPr lang="it-IT" dirty="0"/>
              <a:t> once </a:t>
            </a:r>
            <a:r>
              <a:rPr lang="it-IT" dirty="0" err="1"/>
              <a:t>used</a:t>
            </a:r>
            <a:r>
              <a:rPr lang="it-IT" dirty="0"/>
              <a:t> </a:t>
            </a:r>
            <a:r>
              <a:rPr lang="it-IT" dirty="0" err="1"/>
              <a:t>as</a:t>
            </a:r>
            <a:r>
              <a:rPr lang="it-IT" dirty="0"/>
              <a:t> </a:t>
            </a:r>
            <a:r>
              <a:rPr lang="it-IT" dirty="0" err="1"/>
              <a:t>diagnostic</a:t>
            </a:r>
            <a:r>
              <a:rPr lang="it-IT" dirty="0"/>
              <a:t> markers for </a:t>
            </a:r>
            <a:r>
              <a:rPr lang="it-IT" dirty="0" err="1"/>
              <a:t>malnutrition</a:t>
            </a:r>
            <a:r>
              <a:rPr lang="it-IT" dirty="0"/>
              <a:t> [75]. </a:t>
            </a:r>
            <a:r>
              <a:rPr lang="it-IT" dirty="0" err="1"/>
              <a:t>However</a:t>
            </a:r>
            <a:r>
              <a:rPr lang="it-IT" dirty="0"/>
              <a:t>, </a:t>
            </a:r>
            <a:r>
              <a:rPr lang="it-IT" dirty="0" err="1"/>
              <a:t>recent</a:t>
            </a:r>
            <a:r>
              <a:rPr lang="it-IT" dirty="0"/>
              <a:t> studies </a:t>
            </a:r>
            <a:r>
              <a:rPr lang="it-IT" dirty="0" err="1"/>
              <a:t>have</a:t>
            </a:r>
            <a:r>
              <a:rPr lang="it-IT" dirty="0"/>
              <a:t> </a:t>
            </a:r>
            <a:r>
              <a:rPr lang="it-IT" dirty="0" err="1"/>
              <a:t>questioned</a:t>
            </a:r>
            <a:r>
              <a:rPr lang="it-IT" dirty="0"/>
              <a:t> </a:t>
            </a:r>
            <a:r>
              <a:rPr lang="it-IT" dirty="0" err="1"/>
              <a:t>their</a:t>
            </a:r>
            <a:r>
              <a:rPr lang="it-IT" dirty="0"/>
              <a:t> reliability due to </a:t>
            </a:r>
            <a:r>
              <a:rPr lang="it-IT" dirty="0" err="1"/>
              <a:t>limitations</a:t>
            </a:r>
            <a:r>
              <a:rPr lang="it-IT" dirty="0"/>
              <a:t> in </a:t>
            </a:r>
            <a:r>
              <a:rPr lang="it-IT" dirty="0" err="1"/>
              <a:t>sensitivity</a:t>
            </a:r>
            <a:r>
              <a:rPr lang="it-IT" dirty="0"/>
              <a:t> and </a:t>
            </a:r>
            <a:r>
              <a:rPr lang="it-IT" dirty="0" err="1"/>
              <a:t>specificity</a:t>
            </a:r>
            <a:r>
              <a:rPr lang="it-IT" dirty="0"/>
              <a:t>, </a:t>
            </a:r>
            <a:r>
              <a:rPr lang="it-IT" dirty="0" err="1"/>
              <a:t>particularly</a:t>
            </a:r>
            <a:r>
              <a:rPr lang="it-IT" dirty="0"/>
              <a:t> in the </a:t>
            </a:r>
            <a:r>
              <a:rPr lang="it-IT" dirty="0" err="1"/>
              <a:t>presence</a:t>
            </a:r>
            <a:r>
              <a:rPr lang="it-IT" dirty="0"/>
              <a:t> of </a:t>
            </a:r>
            <a:r>
              <a:rPr lang="it-IT" dirty="0" err="1"/>
              <a:t>inflammation</a:t>
            </a:r>
            <a:r>
              <a:rPr lang="it-IT"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800" dirty="0">
                <a:effectLst/>
                <a:latin typeface="AdvOT863180fb"/>
              </a:rPr>
              <a:t>Under some </a:t>
            </a:r>
            <a:r>
              <a:rPr lang="it-IT" sz="1800" dirty="0" err="1">
                <a:effectLst/>
                <a:latin typeface="AdvOT863180fb"/>
              </a:rPr>
              <a:t>circumstances</a:t>
            </a:r>
            <a:r>
              <a:rPr lang="it-IT" sz="1800" dirty="0">
                <a:effectLst/>
                <a:latin typeface="AdvOT863180fb"/>
              </a:rPr>
              <a:t>, and </a:t>
            </a:r>
            <a:r>
              <a:rPr lang="it-IT" sz="1800" dirty="0" err="1">
                <a:effectLst/>
                <a:latin typeface="AdvOT863180fb"/>
              </a:rPr>
              <a:t>taking</a:t>
            </a:r>
            <a:r>
              <a:rPr lang="it-IT" sz="1800" dirty="0">
                <a:effectLst/>
                <a:latin typeface="AdvOT863180fb"/>
              </a:rPr>
              <a:t> </a:t>
            </a:r>
            <a:r>
              <a:rPr lang="it-IT" sz="1800" dirty="0" err="1">
                <a:effectLst/>
                <a:latin typeface="AdvOT863180fb"/>
              </a:rPr>
              <a:t>into</a:t>
            </a:r>
            <a:r>
              <a:rPr lang="it-IT" sz="1800" dirty="0">
                <a:effectLst/>
                <a:latin typeface="AdvOT863180fb"/>
              </a:rPr>
              <a:t> account </a:t>
            </a:r>
            <a:r>
              <a:rPr lang="it-IT" sz="1800" dirty="0" err="1">
                <a:effectLst/>
                <a:latin typeface="AdvOT863180fb"/>
              </a:rPr>
              <a:t>each</a:t>
            </a:r>
            <a:r>
              <a:rPr lang="it-IT" sz="1800" dirty="0">
                <a:effectLst/>
                <a:latin typeface="AdvOT863180fb"/>
              </a:rPr>
              <a:t> </a:t>
            </a:r>
            <a:r>
              <a:rPr lang="it-IT" sz="1800" dirty="0" err="1">
                <a:effectLst/>
                <a:latin typeface="AdvOT863180fb"/>
              </a:rPr>
              <a:t>protein's</a:t>
            </a:r>
            <a:r>
              <a:rPr lang="it-IT" sz="1800" dirty="0">
                <a:effectLst/>
                <a:latin typeface="AdvOT863180fb"/>
              </a:rPr>
              <a:t> </a:t>
            </a:r>
            <a:r>
              <a:rPr lang="it-IT" sz="1800" dirty="0" err="1">
                <a:effectLst/>
                <a:latin typeface="AdvOT863180fb"/>
              </a:rPr>
              <a:t>half</a:t>
            </a:r>
            <a:r>
              <a:rPr lang="it-IT" sz="1800" dirty="0">
                <a:effectLst/>
                <a:latin typeface="AdvOT863180fb"/>
              </a:rPr>
              <a:t>- life, </a:t>
            </a:r>
            <a:r>
              <a:rPr lang="it-IT" sz="1800" dirty="0" err="1">
                <a:effectLst/>
                <a:latin typeface="AdvOT863180fb"/>
              </a:rPr>
              <a:t>levels</a:t>
            </a:r>
            <a:r>
              <a:rPr lang="it-IT" sz="1800" dirty="0">
                <a:effectLst/>
                <a:latin typeface="AdvOT863180fb"/>
              </a:rPr>
              <a:t> of </a:t>
            </a:r>
            <a:r>
              <a:rPr lang="it-IT" sz="1800" dirty="0" err="1">
                <a:effectLst/>
                <a:latin typeface="AdvOT863180fb"/>
              </a:rPr>
              <a:t>albumin</a:t>
            </a:r>
            <a:r>
              <a:rPr lang="it-IT" sz="1800" dirty="0">
                <a:effectLst/>
                <a:latin typeface="AdvOT863180fb"/>
              </a:rPr>
              <a:t> (T</a:t>
            </a:r>
            <a:r>
              <a:rPr lang="it-IT" sz="1800" dirty="0">
                <a:effectLst/>
                <a:latin typeface="AdvTT5843c571"/>
              </a:rPr>
              <a:t>1⁄2 </a:t>
            </a:r>
            <a:r>
              <a:rPr lang="it-IT" sz="1800" dirty="0">
                <a:effectLst/>
                <a:latin typeface="AdvOT863180fb"/>
              </a:rPr>
              <a:t>21 days) and </a:t>
            </a:r>
            <a:r>
              <a:rPr lang="it-IT" sz="1800" dirty="0" err="1">
                <a:effectLst/>
                <a:latin typeface="AdvOT863180fb"/>
              </a:rPr>
              <a:t>transthyretin</a:t>
            </a:r>
            <a:r>
              <a:rPr lang="it-IT" sz="1800" dirty="0">
                <a:effectLst/>
                <a:latin typeface="AdvOT863180fb"/>
              </a:rPr>
              <a:t>/</a:t>
            </a:r>
            <a:r>
              <a:rPr lang="it-IT" sz="1800" dirty="0" err="1">
                <a:effectLst/>
                <a:latin typeface="AdvOT863180fb"/>
              </a:rPr>
              <a:t>prealbumin</a:t>
            </a:r>
            <a:r>
              <a:rPr lang="it-IT" sz="1800" dirty="0">
                <a:effectLst/>
                <a:latin typeface="AdvOT863180fb"/>
              </a:rPr>
              <a:t> (T</a:t>
            </a:r>
            <a:r>
              <a:rPr lang="it-IT" sz="1800" dirty="0">
                <a:effectLst/>
                <a:latin typeface="AdvTT5843c571"/>
              </a:rPr>
              <a:t>1⁄2 </a:t>
            </a:r>
            <a:r>
              <a:rPr lang="it-IT" sz="1800" dirty="0">
                <a:effectLst/>
                <a:latin typeface="AdvOT863180fb"/>
              </a:rPr>
              <a:t>3 days) </a:t>
            </a:r>
            <a:r>
              <a:rPr lang="it-IT" sz="1800" dirty="0" err="1">
                <a:effectLst/>
                <a:latin typeface="AdvOT863180fb"/>
              </a:rPr>
              <a:t>may</a:t>
            </a:r>
            <a:r>
              <a:rPr lang="it-IT" sz="1800" dirty="0">
                <a:effectLst/>
                <a:latin typeface="AdvOT863180fb"/>
              </a:rPr>
              <a:t> be </a:t>
            </a:r>
            <a:r>
              <a:rPr lang="it-IT" sz="1800" dirty="0" err="1">
                <a:effectLst/>
                <a:latin typeface="AdvOT863180fb"/>
              </a:rPr>
              <a:t>monitored</a:t>
            </a:r>
            <a:r>
              <a:rPr lang="it-IT" sz="1800" dirty="0">
                <a:effectLst/>
                <a:latin typeface="AdvOT863180fb"/>
              </a:rPr>
              <a:t> for long- and short-</a:t>
            </a:r>
            <a:r>
              <a:rPr lang="it-IT" sz="1800" dirty="0" err="1">
                <a:effectLst/>
                <a:latin typeface="AdvOT863180fb"/>
              </a:rPr>
              <a:t>term</a:t>
            </a:r>
            <a:r>
              <a:rPr lang="it-IT" sz="1800" dirty="0">
                <a:effectLst/>
                <a:latin typeface="AdvOT863180fb"/>
              </a:rPr>
              <a:t> </a:t>
            </a:r>
            <a:r>
              <a:rPr lang="it-IT" sz="1800" dirty="0" err="1">
                <a:effectLst/>
                <a:latin typeface="AdvOT863180fb"/>
              </a:rPr>
              <a:t>effects</a:t>
            </a:r>
            <a:r>
              <a:rPr lang="it-IT" sz="1800" dirty="0">
                <a:effectLst/>
                <a:latin typeface="AdvOT863180fb"/>
              </a:rPr>
              <a:t> </a:t>
            </a:r>
            <a:endParaRPr lang="it-IT" dirty="0"/>
          </a:p>
          <a:p>
            <a:endParaRPr dirty="0"/>
          </a:p>
        </p:txBody>
      </p:sp>
    </p:spTree>
    <p:extLst>
      <p:ext uri="{BB962C8B-B14F-4D97-AF65-F5344CB8AC3E}">
        <p14:creationId xmlns:p14="http://schemas.microsoft.com/office/powerpoint/2010/main" val="912146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B2910FE-F820-7DE4-A53B-94F36D31F9A9}"/>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2254B275-C28D-06A6-C2E6-28F20C5B0046}"/>
              </a:ext>
            </a:extLst>
          </p:cNvPr>
          <p:cNvSpPr>
            <a:spLocks noGrp="1" noChangeArrowheads="1"/>
          </p:cNvSpPr>
          <p:nvPr>
            <p:ph type="sldNum"/>
          </p:nvPr>
        </p:nvSpPr>
        <p:spPr>
          <a:ln/>
        </p:spPr>
        <p:txBody>
          <a:bodyPr/>
          <a:lstStyle/>
          <a:p>
            <a:fld id="{E1D10014-8ECD-6147-8C4D-7338EF0E012E}" type="slidenum">
              <a:rPr lang="it-IT" altLang="it-IT"/>
              <a:pPr/>
              <a:t>15</a:t>
            </a:fld>
            <a:endParaRPr lang="it-IT" altLang="it-IT"/>
          </a:p>
        </p:txBody>
      </p:sp>
      <p:sp>
        <p:nvSpPr>
          <p:cNvPr id="38913" name="Text Box 1">
            <a:extLst>
              <a:ext uri="{FF2B5EF4-FFF2-40B4-BE49-F238E27FC236}">
                <a16:creationId xmlns:a16="http://schemas.microsoft.com/office/drawing/2014/main" id="{E82931BA-C5D8-A754-360E-9C7168D05052}"/>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15</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91705327-2BEC-3133-DA36-415F03EB2723}"/>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15</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40DFA883-F566-C8A7-3DCC-7ADE98E1028E}"/>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15</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FA7FE080-D529-EEB2-B1CF-8FE40CCD3CD9}"/>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FE5A9F49-0C86-016D-E541-A3D142CB79BF}"/>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15</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2A61E515-41DF-DC10-20BB-EC2D30D2582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Helvetica" pitchFamily="2" charset="0"/>
              </a:rPr>
              <a:t>GLIM, Global Leadership </a:t>
            </a:r>
            <a:r>
              <a:rPr lang="it-IT" dirty="0" err="1">
                <a:effectLst/>
                <a:latin typeface="Helvetica" pitchFamily="2" charset="0"/>
              </a:rPr>
              <a:t>Initiative</a:t>
            </a:r>
            <a:r>
              <a:rPr lang="it-IT" dirty="0">
                <a:effectLst/>
                <a:latin typeface="Helvetica" pitchFamily="2" charset="0"/>
              </a:rPr>
              <a:t> on Malnutrition</a:t>
            </a:r>
          </a:p>
          <a:p>
            <a:r>
              <a:rPr lang="it-IT" dirty="0" err="1">
                <a:effectLst/>
                <a:latin typeface="Times" pitchFamily="2" charset="0"/>
              </a:rPr>
              <a:t>collaboratively</a:t>
            </a:r>
            <a:r>
              <a:rPr lang="it-IT" dirty="0">
                <a:effectLst/>
                <a:latin typeface="Times" pitchFamily="2" charset="0"/>
              </a:rPr>
              <a:t> </a:t>
            </a:r>
            <a:r>
              <a:rPr lang="it-IT" dirty="0" err="1">
                <a:effectLst/>
                <a:latin typeface="Times" pitchFamily="2" charset="0"/>
              </a:rPr>
              <a:t>developed</a:t>
            </a:r>
            <a:r>
              <a:rPr lang="it-IT" dirty="0">
                <a:effectLst/>
                <a:latin typeface="Times" pitchFamily="2" charset="0"/>
              </a:rPr>
              <a:t> by ASPEN, ESPEN, FELANPE (Federaci</a:t>
            </a:r>
            <a:r>
              <a:rPr lang="it-IT" dirty="0">
                <a:effectLst/>
                <a:latin typeface="Helvetica" pitchFamily="2" charset="0"/>
              </a:rPr>
              <a:t> </a:t>
            </a:r>
            <a:r>
              <a:rPr lang="it-IT" dirty="0">
                <a:effectLst/>
                <a:latin typeface="Times" pitchFamily="2" charset="0"/>
              </a:rPr>
              <a:t>on Latinoamericana de Terapia </a:t>
            </a:r>
            <a:r>
              <a:rPr lang="it-IT" dirty="0" err="1">
                <a:effectLst/>
                <a:latin typeface="Times" pitchFamily="2" charset="0"/>
              </a:rPr>
              <a:t>Nutricional</a:t>
            </a:r>
            <a:r>
              <a:rPr lang="it-IT" dirty="0">
                <a:effectLst/>
                <a:latin typeface="Times" pitchFamily="2" charset="0"/>
              </a:rPr>
              <a:t>, Nutrici</a:t>
            </a:r>
            <a:r>
              <a:rPr lang="it-IT" dirty="0">
                <a:effectLst/>
                <a:latin typeface="Helvetica" pitchFamily="2" charset="0"/>
              </a:rPr>
              <a:t> </a:t>
            </a:r>
            <a:r>
              <a:rPr lang="it-IT" dirty="0">
                <a:effectLst/>
                <a:latin typeface="Times" pitchFamily="2" charset="0"/>
              </a:rPr>
              <a:t>on </a:t>
            </a:r>
            <a:r>
              <a:rPr lang="it-IT" dirty="0" err="1">
                <a:effectLst/>
                <a:latin typeface="Times" pitchFamily="2" charset="0"/>
              </a:rPr>
              <a:t>Clínica</a:t>
            </a:r>
            <a:r>
              <a:rPr lang="it-IT" dirty="0">
                <a:effectLst/>
                <a:latin typeface="Times" pitchFamily="2" charset="0"/>
              </a:rPr>
              <a:t> y Metabolismo) and PENSA (</a:t>
            </a:r>
            <a:r>
              <a:rPr lang="it-IT" dirty="0" err="1">
                <a:effectLst/>
                <a:latin typeface="Times" pitchFamily="2" charset="0"/>
              </a:rPr>
              <a:t>Parenteral</a:t>
            </a:r>
            <a:r>
              <a:rPr lang="it-IT" dirty="0">
                <a:effectLst/>
                <a:latin typeface="Times" pitchFamily="2" charset="0"/>
              </a:rPr>
              <a:t> and </a:t>
            </a:r>
            <a:r>
              <a:rPr lang="it-IT" dirty="0" err="1">
                <a:effectLst/>
                <a:latin typeface="Times" pitchFamily="2" charset="0"/>
              </a:rPr>
              <a:t>Enteral</a:t>
            </a:r>
            <a:r>
              <a:rPr lang="it-IT" dirty="0">
                <a:effectLst/>
                <a:latin typeface="Times" pitchFamily="2" charset="0"/>
              </a:rPr>
              <a:t> </a:t>
            </a:r>
            <a:r>
              <a:rPr lang="it-IT" dirty="0" err="1">
                <a:effectLst/>
                <a:latin typeface="Times" pitchFamily="2" charset="0"/>
              </a:rPr>
              <a:t>Nutrition</a:t>
            </a:r>
            <a:r>
              <a:rPr lang="it-IT" dirty="0">
                <a:effectLst/>
                <a:latin typeface="Times" pitchFamily="2" charset="0"/>
              </a:rPr>
              <a:t> Society of Asia)</a:t>
            </a:r>
          </a:p>
          <a:p>
            <a:endParaRPr dirty="0"/>
          </a:p>
        </p:txBody>
      </p:sp>
    </p:spTree>
    <p:extLst>
      <p:ext uri="{BB962C8B-B14F-4D97-AF65-F5344CB8AC3E}">
        <p14:creationId xmlns:p14="http://schemas.microsoft.com/office/powerpoint/2010/main" val="12587881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22C535F-1AC8-FA4F-DEAA-B028EF80796A}"/>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30D764F3-2695-5A24-9003-2BAAC91AC00A}"/>
              </a:ext>
            </a:extLst>
          </p:cNvPr>
          <p:cNvSpPr>
            <a:spLocks noGrp="1" noChangeArrowheads="1"/>
          </p:cNvSpPr>
          <p:nvPr>
            <p:ph type="sldNum"/>
          </p:nvPr>
        </p:nvSpPr>
        <p:spPr>
          <a:ln/>
        </p:spPr>
        <p:txBody>
          <a:bodyPr/>
          <a:lstStyle/>
          <a:p>
            <a:fld id="{E1D10014-8ECD-6147-8C4D-7338EF0E012E}" type="slidenum">
              <a:rPr lang="it-IT" altLang="it-IT"/>
              <a:pPr/>
              <a:t>16</a:t>
            </a:fld>
            <a:endParaRPr lang="it-IT" altLang="it-IT"/>
          </a:p>
        </p:txBody>
      </p:sp>
      <p:sp>
        <p:nvSpPr>
          <p:cNvPr id="38913" name="Text Box 1">
            <a:extLst>
              <a:ext uri="{FF2B5EF4-FFF2-40B4-BE49-F238E27FC236}">
                <a16:creationId xmlns:a16="http://schemas.microsoft.com/office/drawing/2014/main" id="{6BE7ACB3-D44C-B61C-2A37-D7803A77E448}"/>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16</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D098CBBC-D9DE-50FA-BBFE-D41DB27FF03C}"/>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16</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3CA7325D-101D-2EB0-105E-992FC0338E52}"/>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16</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A24B3E6C-B4EC-3514-F3B0-ECF20895337F}"/>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1114145D-5ED9-44BF-37C2-1D7C25F26DE5}"/>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16</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2B901171-6709-24CD-BEB8-8AD5D7A6466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Helvetica" pitchFamily="2" charset="0"/>
              </a:rPr>
              <a:t>GLIM, Global Leadership </a:t>
            </a:r>
            <a:r>
              <a:rPr lang="it-IT" dirty="0" err="1">
                <a:effectLst/>
                <a:latin typeface="Helvetica" pitchFamily="2" charset="0"/>
              </a:rPr>
              <a:t>Initiative</a:t>
            </a:r>
            <a:r>
              <a:rPr lang="it-IT" dirty="0">
                <a:effectLst/>
                <a:latin typeface="Helvetica" pitchFamily="2" charset="0"/>
              </a:rPr>
              <a:t> on Malnutrition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Helvetica" pitchFamily="2" charset="0"/>
            </a:endParaRPr>
          </a:p>
          <a:p>
            <a:r>
              <a:rPr lang="it-IT" dirty="0">
                <a:effectLst/>
                <a:latin typeface="Helvetica" pitchFamily="2" charset="0"/>
              </a:rPr>
              <a:t>Supportive proxy </a:t>
            </a:r>
            <a:r>
              <a:rPr lang="it-IT" dirty="0" err="1">
                <a:effectLst/>
                <a:latin typeface="Helvetica" pitchFamily="2" charset="0"/>
              </a:rPr>
              <a:t>measures</a:t>
            </a:r>
            <a:r>
              <a:rPr lang="it-IT" dirty="0">
                <a:effectLst/>
                <a:latin typeface="Helvetica" pitchFamily="2" charset="0"/>
              </a:rPr>
              <a:t> of </a:t>
            </a:r>
            <a:r>
              <a:rPr lang="it-IT" dirty="0" err="1">
                <a:effectLst/>
                <a:latin typeface="Helvetica" pitchFamily="2" charset="0"/>
              </a:rPr>
              <a:t>inflammation</a:t>
            </a:r>
            <a:r>
              <a:rPr lang="it-IT" dirty="0">
                <a:effectLst/>
                <a:latin typeface="Helvetica" pitchFamily="2" charset="0"/>
              </a:rPr>
              <a:t> can include </a:t>
            </a:r>
            <a:r>
              <a:rPr lang="it-IT" dirty="0" err="1">
                <a:effectLst/>
                <a:latin typeface="Helvetica" pitchFamily="2" charset="0"/>
              </a:rPr>
              <a:t>laboratory</a:t>
            </a:r>
            <a:r>
              <a:rPr lang="it-IT" dirty="0">
                <a:effectLst/>
                <a:latin typeface="Helvetica" pitchFamily="2" charset="0"/>
              </a:rPr>
              <a:t> </a:t>
            </a:r>
            <a:r>
              <a:rPr lang="it-IT" dirty="0" err="1">
                <a:effectLst/>
                <a:latin typeface="Helvetica" pitchFamily="2" charset="0"/>
              </a:rPr>
              <a:t>indicators</a:t>
            </a:r>
            <a:r>
              <a:rPr lang="it-IT" dirty="0">
                <a:effectLst/>
                <a:latin typeface="Helvetica" pitchFamily="2" charset="0"/>
              </a:rPr>
              <a:t> </a:t>
            </a:r>
            <a:r>
              <a:rPr lang="it-IT" dirty="0" err="1">
                <a:effectLst/>
                <a:latin typeface="Helvetica" pitchFamily="2" charset="0"/>
              </a:rPr>
              <a:t>such</a:t>
            </a:r>
            <a:r>
              <a:rPr lang="it-IT" dirty="0">
                <a:effectLst/>
                <a:latin typeface="Helvetica" pitchFamily="2" charset="0"/>
              </a:rPr>
              <a:t> </a:t>
            </a:r>
            <a:r>
              <a:rPr lang="it-IT" dirty="0" err="1">
                <a:effectLst/>
                <a:latin typeface="Helvetica" pitchFamily="2" charset="0"/>
              </a:rPr>
              <a:t>as</a:t>
            </a:r>
            <a:r>
              <a:rPr lang="it-IT" dirty="0">
                <a:effectLst/>
                <a:latin typeface="Helvetica" pitchFamily="2" charset="0"/>
              </a:rPr>
              <a:t> </a:t>
            </a:r>
            <a:r>
              <a:rPr lang="it-IT" dirty="0" err="1">
                <a:effectLst/>
                <a:latin typeface="Helvetica" pitchFamily="2" charset="0"/>
              </a:rPr>
              <a:t>serum</a:t>
            </a:r>
            <a:r>
              <a:rPr lang="it-IT" dirty="0">
                <a:effectLst/>
                <a:latin typeface="Helvetica" pitchFamily="2" charset="0"/>
              </a:rPr>
              <a:t> C-</a:t>
            </a:r>
            <a:r>
              <a:rPr lang="it-IT" dirty="0" err="1">
                <a:effectLst/>
                <a:latin typeface="Helvetica" pitchFamily="2" charset="0"/>
              </a:rPr>
              <a:t>reactive</a:t>
            </a:r>
            <a:r>
              <a:rPr lang="it-IT" dirty="0">
                <a:effectLst/>
                <a:latin typeface="Helvetica" pitchFamily="2" charset="0"/>
              </a:rPr>
              <a:t> </a:t>
            </a:r>
            <a:r>
              <a:rPr lang="it-IT" dirty="0" err="1">
                <a:effectLst/>
                <a:latin typeface="Helvetica" pitchFamily="2" charset="0"/>
              </a:rPr>
              <a:t>protein</a:t>
            </a:r>
            <a:r>
              <a:rPr lang="it-IT" dirty="0">
                <a:effectLst/>
                <a:latin typeface="Helvetica" pitchFamily="2" charset="0"/>
              </a:rPr>
              <a:t>, </a:t>
            </a:r>
            <a:r>
              <a:rPr lang="it-IT" dirty="0" err="1">
                <a:effectLst/>
                <a:latin typeface="Helvetica" pitchFamily="2" charset="0"/>
              </a:rPr>
              <a:t>albumin</a:t>
            </a:r>
            <a:r>
              <a:rPr lang="it-IT" dirty="0">
                <a:effectLst/>
                <a:latin typeface="Helvetica" pitchFamily="2" charset="0"/>
              </a:rPr>
              <a:t>, or </a:t>
            </a:r>
            <a:r>
              <a:rPr lang="it-IT" dirty="0" err="1">
                <a:effectLst/>
                <a:latin typeface="Helvetica" pitchFamily="2" charset="0"/>
              </a:rPr>
              <a:t>pre</a:t>
            </a:r>
            <a:r>
              <a:rPr lang="it-IT" dirty="0">
                <a:effectLst/>
                <a:latin typeface="Helvetica" pitchFamily="2" charset="0"/>
              </a:rPr>
              <a:t> </a:t>
            </a:r>
            <a:r>
              <a:rPr lang="it-IT" dirty="0" err="1">
                <a:effectLst/>
                <a:latin typeface="Helvetica" pitchFamily="2" charset="0"/>
              </a:rPr>
              <a:t>albumin</a:t>
            </a:r>
            <a:endParaRPr lang="it-IT" dirty="0">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Helvetica" pitchFamily="2" charset="0"/>
            </a:endParaRPr>
          </a:p>
          <a:p>
            <a:endParaRPr dirty="0"/>
          </a:p>
        </p:txBody>
      </p:sp>
    </p:spTree>
    <p:extLst>
      <p:ext uri="{BB962C8B-B14F-4D97-AF65-F5344CB8AC3E}">
        <p14:creationId xmlns:p14="http://schemas.microsoft.com/office/powerpoint/2010/main" val="2103054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9CFE1FE-4520-F57B-FAA7-08AC8A1152E2}"/>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3911F943-3846-3F23-1287-07D67CCEB602}"/>
              </a:ext>
            </a:extLst>
          </p:cNvPr>
          <p:cNvSpPr>
            <a:spLocks noGrp="1" noChangeArrowheads="1"/>
          </p:cNvSpPr>
          <p:nvPr>
            <p:ph type="sldNum"/>
          </p:nvPr>
        </p:nvSpPr>
        <p:spPr>
          <a:ln/>
        </p:spPr>
        <p:txBody>
          <a:bodyPr/>
          <a:lstStyle/>
          <a:p>
            <a:fld id="{E1D10014-8ECD-6147-8C4D-7338EF0E012E}" type="slidenum">
              <a:rPr lang="it-IT" altLang="it-IT"/>
              <a:pPr/>
              <a:t>17</a:t>
            </a:fld>
            <a:endParaRPr lang="it-IT" altLang="it-IT"/>
          </a:p>
        </p:txBody>
      </p:sp>
      <p:sp>
        <p:nvSpPr>
          <p:cNvPr id="38913" name="Text Box 1">
            <a:extLst>
              <a:ext uri="{FF2B5EF4-FFF2-40B4-BE49-F238E27FC236}">
                <a16:creationId xmlns:a16="http://schemas.microsoft.com/office/drawing/2014/main" id="{AAC8A578-67BF-BF57-9DC7-94CD8615A8DD}"/>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17</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05AD0883-2058-8576-2769-5A61DF99CC86}"/>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17</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B5567D92-FF69-5D5E-91FC-F60064396270}"/>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17</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9AF8F46D-B8C3-37C0-6A6E-1D7E7C90E426}"/>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A4DF75F0-0F4D-0491-49D4-C069C260B9EC}"/>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17</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C74837D2-A61B-B1E5-C010-5572E136358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Times" pitchFamily="2" charset="0"/>
              </a:rPr>
              <a:t>20  studies and 10,781 </a:t>
            </a:r>
            <a:r>
              <a:rPr lang="it-IT" dirty="0" err="1">
                <a:effectLst/>
                <a:latin typeface="Times" pitchFamily="2" charset="0"/>
              </a:rPr>
              <a:t>total</a:t>
            </a:r>
            <a:r>
              <a:rPr lang="it-IT" dirty="0">
                <a:effectLst/>
                <a:latin typeface="Times" pitchFamily="2" charset="0"/>
              </a:rPr>
              <a:t> </a:t>
            </a:r>
            <a:r>
              <a:rPr lang="it-IT" dirty="0" err="1">
                <a:effectLst/>
                <a:latin typeface="Times" pitchFamily="2" charset="0"/>
              </a:rPr>
              <a:t>patients</a:t>
            </a:r>
            <a:r>
              <a:rPr lang="it-IT" dirty="0">
                <a:effectLst/>
                <a:latin typeface="Times" pitchFamily="2" charset="0"/>
              </a:rPr>
              <a:t> (44.2%) </a:t>
            </a:r>
            <a:r>
              <a:rPr lang="it-IT" dirty="0" err="1">
                <a:effectLst/>
                <a:latin typeface="Times" pitchFamily="2" charset="0"/>
              </a:rPr>
              <a:t>were</a:t>
            </a:r>
            <a:r>
              <a:rPr lang="it-IT" dirty="0">
                <a:effectLst/>
                <a:latin typeface="Times" pitchFamily="2" charset="0"/>
              </a:rPr>
              <a:t> </a:t>
            </a:r>
            <a:r>
              <a:rPr lang="it-IT" dirty="0" err="1">
                <a:effectLst/>
                <a:latin typeface="Times" pitchFamily="2" charset="0"/>
              </a:rPr>
              <a:t>malnourished</a:t>
            </a:r>
            <a:r>
              <a:rPr lang="it-IT" dirty="0">
                <a:effectLst/>
                <a:latin typeface="Times" pitchFamily="2" charset="0"/>
              </a:rPr>
              <a:t>. </a:t>
            </a:r>
          </a:p>
          <a:p>
            <a:endParaRPr lang="it-IT" dirty="0">
              <a:effectLst/>
              <a:latin typeface="Times" pitchFamily="2" charset="0"/>
            </a:endParaRPr>
          </a:p>
          <a:p>
            <a:r>
              <a:rPr lang="it-IT" dirty="0">
                <a:effectLst/>
                <a:latin typeface="Times" pitchFamily="2" charset="0"/>
              </a:rPr>
              <a:t>GLIM Sn 0.72, Sp 0.82, LR+ 3.9, LR- 0.35, </a:t>
            </a:r>
            <a:r>
              <a:rPr lang="it-IT" dirty="0" err="1">
                <a:effectLst/>
                <a:latin typeface="Times" pitchFamily="2" charset="0"/>
              </a:rPr>
              <a:t>Diagnostic</a:t>
            </a:r>
            <a:r>
              <a:rPr lang="it-IT" dirty="0">
                <a:effectLst/>
                <a:latin typeface="Times" pitchFamily="2" charset="0"/>
              </a:rPr>
              <a:t> OR 11, AUC 0.82</a:t>
            </a:r>
          </a:p>
          <a:p>
            <a:r>
              <a:rPr lang="it-IT" dirty="0">
                <a:effectLst/>
                <a:latin typeface="Times" pitchFamily="2" charset="0"/>
              </a:rPr>
              <a:t>Using the SGA </a:t>
            </a:r>
            <a:r>
              <a:rPr lang="it-IT" dirty="0" err="1">
                <a:effectLst/>
                <a:latin typeface="Times" pitchFamily="2" charset="0"/>
              </a:rPr>
              <a:t>as</a:t>
            </a:r>
            <a:r>
              <a:rPr lang="it-IT" dirty="0">
                <a:effectLst/>
                <a:latin typeface="Times" pitchFamily="2" charset="0"/>
              </a:rPr>
              <a:t> a </a:t>
            </a:r>
            <a:r>
              <a:rPr lang="it-IT" dirty="0" err="1">
                <a:effectLst/>
                <a:latin typeface="Times" pitchFamily="2" charset="0"/>
              </a:rPr>
              <a:t>reference</a:t>
            </a:r>
            <a:r>
              <a:rPr lang="it-IT" dirty="0">
                <a:effectLst/>
                <a:latin typeface="Times" pitchFamily="2" charset="0"/>
              </a:rPr>
              <a:t> standard, </a:t>
            </a:r>
            <a:r>
              <a:rPr lang="it-IT" dirty="0" err="1">
                <a:effectLst/>
                <a:latin typeface="Times" pitchFamily="2" charset="0"/>
              </a:rPr>
              <a:t>better</a:t>
            </a:r>
            <a:r>
              <a:rPr lang="it-IT" dirty="0">
                <a:effectLst/>
                <a:latin typeface="Times" pitchFamily="2" charset="0"/>
              </a:rPr>
              <a:t> </a:t>
            </a:r>
            <a:r>
              <a:rPr lang="it-IT" dirty="0" err="1">
                <a:effectLst/>
                <a:latin typeface="Times" pitchFamily="2" charset="0"/>
              </a:rPr>
              <a:t>diagnostic</a:t>
            </a:r>
            <a:r>
              <a:rPr lang="it-IT" dirty="0">
                <a:effectLst/>
                <a:latin typeface="Times" pitchFamily="2" charset="0"/>
              </a:rPr>
              <a:t> </a:t>
            </a:r>
            <a:r>
              <a:rPr lang="it-IT" dirty="0" err="1">
                <a:effectLst/>
                <a:latin typeface="Times" pitchFamily="2" charset="0"/>
              </a:rPr>
              <a:t>value</a:t>
            </a:r>
            <a:r>
              <a:rPr lang="it-IT" dirty="0">
                <a:effectLst/>
                <a:latin typeface="Times" pitchFamily="2" charset="0"/>
              </a:rPr>
              <a:t> (</a:t>
            </a:r>
            <a:r>
              <a:rPr lang="it-IT" dirty="0" err="1">
                <a:effectLst/>
                <a:latin typeface="Times" pitchFamily="2" charset="0"/>
              </a:rPr>
              <a:t>sensitivity</a:t>
            </a:r>
            <a:r>
              <a:rPr lang="it-IT" dirty="0">
                <a:effectLst/>
                <a:latin typeface="Times" pitchFamily="2" charset="0"/>
              </a:rPr>
              <a:t>, 0.81; </a:t>
            </a:r>
            <a:r>
              <a:rPr lang="it-IT" dirty="0" err="1">
                <a:effectLst/>
                <a:latin typeface="Times" pitchFamily="2" charset="0"/>
              </a:rPr>
              <a:t>speci</a:t>
            </a:r>
            <a:r>
              <a:rPr lang="it-IT" dirty="0" err="1">
                <a:effectLst/>
                <a:latin typeface="Helvetica" pitchFamily="2" charset="0"/>
              </a:rPr>
              <a:t>fi</a:t>
            </a:r>
            <a:r>
              <a:rPr lang="it-IT" dirty="0" err="1">
                <a:effectLst/>
                <a:latin typeface="Times" pitchFamily="2" charset="0"/>
              </a:rPr>
              <a:t>city</a:t>
            </a:r>
            <a:r>
              <a:rPr lang="it-IT" dirty="0">
                <a:effectLst/>
                <a:latin typeface="Times" pitchFamily="2" charset="0"/>
              </a:rPr>
              <a:t>, 0.80; </a:t>
            </a:r>
            <a:r>
              <a:rPr lang="it-IT" dirty="0" err="1">
                <a:effectLst/>
                <a:latin typeface="Times" pitchFamily="2" charset="0"/>
              </a:rPr>
              <a:t>Diagnostic</a:t>
            </a:r>
            <a:r>
              <a:rPr lang="it-IT" dirty="0">
                <a:effectLst/>
                <a:latin typeface="Times" pitchFamily="2" charset="0"/>
              </a:rPr>
              <a:t> OR, 17; AUC, 0.87).</a:t>
            </a:r>
          </a:p>
          <a:p>
            <a:endParaRPr lang="it-IT" dirty="0">
              <a:effectLst/>
              <a:latin typeface="Times" pitchFamily="2" charset="0"/>
            </a:endParaRPr>
          </a:p>
          <a:p>
            <a:r>
              <a:rPr lang="it-IT" dirty="0" err="1">
                <a:effectLst/>
                <a:latin typeface="Times" pitchFamily="2" charset="0"/>
              </a:rPr>
              <a:t>When</a:t>
            </a:r>
            <a:r>
              <a:rPr lang="it-IT" dirty="0">
                <a:effectLst/>
                <a:latin typeface="Times" pitchFamily="2" charset="0"/>
              </a:rPr>
              <a:t> the </a:t>
            </a:r>
            <a:r>
              <a:rPr lang="it-IT" dirty="0" err="1">
                <a:effectLst/>
                <a:latin typeface="Times" pitchFamily="2" charset="0"/>
              </a:rPr>
              <a:t>pretest</a:t>
            </a:r>
            <a:r>
              <a:rPr lang="it-IT" dirty="0">
                <a:effectLst/>
                <a:latin typeface="Times" pitchFamily="2" charset="0"/>
              </a:rPr>
              <a:t> </a:t>
            </a:r>
            <a:r>
              <a:rPr lang="it-IT" dirty="0" err="1">
                <a:effectLst/>
                <a:latin typeface="Times" pitchFamily="2" charset="0"/>
              </a:rPr>
              <a:t>probability</a:t>
            </a:r>
            <a:r>
              <a:rPr lang="it-IT" dirty="0">
                <a:effectLst/>
                <a:latin typeface="Times" pitchFamily="2" charset="0"/>
              </a:rPr>
              <a:t> </a:t>
            </a:r>
            <a:r>
              <a:rPr lang="it-IT" dirty="0" err="1">
                <a:effectLst/>
                <a:latin typeface="Times" pitchFamily="2" charset="0"/>
              </a:rPr>
              <a:t>was</a:t>
            </a:r>
            <a:r>
              <a:rPr lang="it-IT" dirty="0">
                <a:effectLst/>
                <a:latin typeface="Times" pitchFamily="2" charset="0"/>
              </a:rPr>
              <a:t> set </a:t>
            </a:r>
            <a:r>
              <a:rPr lang="it-IT" dirty="0" err="1">
                <a:effectLst/>
                <a:latin typeface="Times" pitchFamily="2" charset="0"/>
              </a:rPr>
              <a:t>at</a:t>
            </a:r>
            <a:r>
              <a:rPr lang="it-IT" dirty="0">
                <a:effectLst/>
                <a:latin typeface="Times" pitchFamily="2" charset="0"/>
              </a:rPr>
              <a:t> 40% </a:t>
            </a:r>
            <a:r>
              <a:rPr lang="it-IT" dirty="0" err="1">
                <a:effectLst/>
                <a:latin typeface="Times" pitchFamily="2" charset="0"/>
              </a:rPr>
              <a:t>based</a:t>
            </a:r>
            <a:r>
              <a:rPr lang="it-IT" dirty="0">
                <a:effectLst/>
                <a:latin typeface="Times" pitchFamily="2" charset="0"/>
              </a:rPr>
              <a:t> on a </a:t>
            </a:r>
            <a:r>
              <a:rPr lang="it-IT" dirty="0" err="1">
                <a:effectLst/>
                <a:latin typeface="Times" pitchFamily="2" charset="0"/>
              </a:rPr>
              <a:t>previous</a:t>
            </a:r>
            <a:r>
              <a:rPr lang="it-IT" dirty="0">
                <a:effectLst/>
                <a:latin typeface="Times" pitchFamily="2" charset="0"/>
              </a:rPr>
              <a:t> study, </a:t>
            </a:r>
            <a:r>
              <a:rPr lang="it-IT" dirty="0" err="1">
                <a:effectLst/>
                <a:latin typeface="Times" pitchFamily="2" charset="0"/>
              </a:rPr>
              <a:t>if</a:t>
            </a:r>
            <a:r>
              <a:rPr lang="it-IT" dirty="0">
                <a:effectLst/>
                <a:latin typeface="Times" pitchFamily="2" charset="0"/>
              </a:rPr>
              <a:t> the GLIM test </a:t>
            </a:r>
            <a:r>
              <a:rPr lang="it-IT" dirty="0" err="1">
                <a:effectLst/>
                <a:latin typeface="Times" pitchFamily="2" charset="0"/>
              </a:rPr>
              <a:t>were</a:t>
            </a:r>
            <a:r>
              <a:rPr lang="it-IT" dirty="0">
                <a:effectLst/>
                <a:latin typeface="Times" pitchFamily="2" charset="0"/>
              </a:rPr>
              <a:t> positive, </a:t>
            </a:r>
            <a:r>
              <a:rPr lang="it-IT" dirty="0" err="1">
                <a:effectLst/>
                <a:latin typeface="Times" pitchFamily="2" charset="0"/>
              </a:rPr>
              <a:t>patients</a:t>
            </a:r>
            <a:r>
              <a:rPr lang="it-IT" dirty="0">
                <a:effectLst/>
                <a:latin typeface="Times" pitchFamily="2" charset="0"/>
              </a:rPr>
              <a:t> </a:t>
            </a:r>
            <a:r>
              <a:rPr lang="it-IT" dirty="0" err="1">
                <a:effectLst/>
                <a:latin typeface="Times" pitchFamily="2" charset="0"/>
              </a:rPr>
              <a:t>would</a:t>
            </a:r>
            <a:r>
              <a:rPr lang="it-IT" dirty="0">
                <a:effectLst/>
                <a:latin typeface="Times" pitchFamily="2" charset="0"/>
              </a:rPr>
              <a:t> </a:t>
            </a:r>
            <a:r>
              <a:rPr lang="it-IT" dirty="0" err="1">
                <a:effectLst/>
                <a:latin typeface="Times" pitchFamily="2" charset="0"/>
              </a:rPr>
              <a:t>have</a:t>
            </a:r>
            <a:r>
              <a:rPr lang="it-IT" dirty="0">
                <a:effectLst/>
                <a:latin typeface="Times" pitchFamily="2" charset="0"/>
              </a:rPr>
              <a:t> a </a:t>
            </a:r>
            <a:r>
              <a:rPr lang="it-IT" dirty="0" err="1">
                <a:effectLst/>
                <a:latin typeface="Times" pitchFamily="2" charset="0"/>
              </a:rPr>
              <a:t>probability</a:t>
            </a:r>
            <a:r>
              <a:rPr lang="it-IT" dirty="0">
                <a:effectLst/>
                <a:latin typeface="Times" pitchFamily="2" charset="0"/>
              </a:rPr>
              <a:t> of 72% of </a:t>
            </a:r>
            <a:r>
              <a:rPr lang="it-IT" dirty="0" err="1">
                <a:effectLst/>
                <a:latin typeface="Times" pitchFamily="2" charset="0"/>
              </a:rPr>
              <a:t>having</a:t>
            </a:r>
            <a:r>
              <a:rPr lang="it-IT" dirty="0">
                <a:effectLst/>
                <a:latin typeface="Times" pitchFamily="2" charset="0"/>
              </a:rPr>
              <a:t> </a:t>
            </a:r>
            <a:r>
              <a:rPr lang="it-IT" dirty="0" err="1">
                <a:effectLst/>
                <a:latin typeface="Times" pitchFamily="2" charset="0"/>
              </a:rPr>
              <a:t>malnutrition</a:t>
            </a:r>
            <a:r>
              <a:rPr lang="it-IT" dirty="0">
                <a:effectLst/>
                <a:latin typeface="Times" pitchFamily="2" charset="0"/>
              </a:rPr>
              <a:t>; </a:t>
            </a:r>
            <a:r>
              <a:rPr lang="it-IT" dirty="0" err="1">
                <a:effectLst/>
                <a:latin typeface="Times" pitchFamily="2" charset="0"/>
              </a:rPr>
              <a:t>if</a:t>
            </a:r>
            <a:r>
              <a:rPr lang="it-IT" dirty="0">
                <a:effectLst/>
                <a:latin typeface="Times" pitchFamily="2" charset="0"/>
              </a:rPr>
              <a:t> the GLIM test </a:t>
            </a:r>
            <a:r>
              <a:rPr lang="it-IT" dirty="0" err="1">
                <a:effectLst/>
                <a:latin typeface="Times" pitchFamily="2" charset="0"/>
              </a:rPr>
              <a:t>was</a:t>
            </a:r>
            <a:r>
              <a:rPr lang="it-IT" dirty="0">
                <a:effectLst/>
                <a:latin typeface="Times" pitchFamily="2" charset="0"/>
              </a:rPr>
              <a:t> negative, </a:t>
            </a:r>
            <a:r>
              <a:rPr lang="it-IT" dirty="0" err="1">
                <a:effectLst/>
                <a:latin typeface="Times" pitchFamily="2" charset="0"/>
              </a:rPr>
              <a:t>patients</a:t>
            </a:r>
            <a:r>
              <a:rPr lang="it-IT" dirty="0">
                <a:effectLst/>
                <a:latin typeface="Times" pitchFamily="2" charset="0"/>
              </a:rPr>
              <a:t> </a:t>
            </a:r>
            <a:r>
              <a:rPr lang="it-IT" dirty="0" err="1">
                <a:effectLst/>
                <a:latin typeface="Times" pitchFamily="2" charset="0"/>
              </a:rPr>
              <a:t>had</a:t>
            </a:r>
            <a:r>
              <a:rPr lang="it-IT" dirty="0">
                <a:effectLst/>
                <a:latin typeface="Times" pitchFamily="2" charset="0"/>
              </a:rPr>
              <a:t> a </a:t>
            </a:r>
            <a:r>
              <a:rPr lang="it-IT" dirty="0" err="1">
                <a:effectLst/>
                <a:latin typeface="Times" pitchFamily="2" charset="0"/>
              </a:rPr>
              <a:t>probability</a:t>
            </a:r>
            <a:r>
              <a:rPr lang="it-IT" dirty="0">
                <a:effectLst/>
                <a:latin typeface="Times" pitchFamily="2" charset="0"/>
              </a:rPr>
              <a:t> of 19% of </a:t>
            </a:r>
            <a:r>
              <a:rPr lang="it-IT" dirty="0" err="1">
                <a:effectLst/>
                <a:latin typeface="Times" pitchFamily="2" charset="0"/>
              </a:rPr>
              <a:t>suffering</a:t>
            </a:r>
            <a:r>
              <a:rPr lang="it-IT" dirty="0">
                <a:effectLst/>
                <a:latin typeface="Times" pitchFamily="2" charset="0"/>
              </a:rPr>
              <a:t> from </a:t>
            </a:r>
            <a:r>
              <a:rPr lang="it-IT" dirty="0" err="1">
                <a:effectLst/>
                <a:latin typeface="Times" pitchFamily="2" charset="0"/>
              </a:rPr>
              <a:t>malnutrition</a:t>
            </a:r>
            <a:r>
              <a:rPr lang="it-IT" dirty="0">
                <a:effectLst/>
                <a:latin typeface="Times" pitchFamily="2" charset="0"/>
              </a:rPr>
              <a:t>.</a:t>
            </a:r>
          </a:p>
          <a:p>
            <a:endParaRPr lang="it-IT" dirty="0">
              <a:effectLst/>
              <a:latin typeface="Times" pitchFamily="2" charset="0"/>
            </a:endParaRPr>
          </a:p>
          <a:p>
            <a:r>
              <a:rPr lang="it-IT" dirty="0">
                <a:effectLst/>
                <a:latin typeface="Times" pitchFamily="2" charset="0"/>
              </a:rPr>
              <a:t>studies </a:t>
            </a:r>
            <a:r>
              <a:rPr lang="it-IT" dirty="0" err="1">
                <a:effectLst/>
                <a:latin typeface="Times" pitchFamily="2" charset="0"/>
              </a:rPr>
              <a:t>demonstrated</a:t>
            </a:r>
            <a:r>
              <a:rPr lang="it-IT" dirty="0">
                <a:effectLst/>
                <a:latin typeface="Times" pitchFamily="2" charset="0"/>
              </a:rPr>
              <a:t> </a:t>
            </a:r>
            <a:r>
              <a:rPr lang="it-IT" dirty="0" err="1">
                <a:effectLst/>
                <a:latin typeface="Times" pitchFamily="2" charset="0"/>
              </a:rPr>
              <a:t>that</a:t>
            </a:r>
            <a:r>
              <a:rPr lang="it-IT" dirty="0">
                <a:effectLst/>
                <a:latin typeface="Times" pitchFamily="2" charset="0"/>
              </a:rPr>
              <a:t> the </a:t>
            </a:r>
            <a:r>
              <a:rPr lang="it-IT" dirty="0" err="1">
                <a:effectLst/>
                <a:latin typeface="Times" pitchFamily="2" charset="0"/>
              </a:rPr>
              <a:t>prevalence</a:t>
            </a:r>
            <a:r>
              <a:rPr lang="it-IT" dirty="0">
                <a:effectLst/>
                <a:latin typeface="Times" pitchFamily="2" charset="0"/>
              </a:rPr>
              <a:t> of </a:t>
            </a:r>
            <a:r>
              <a:rPr lang="it-IT" dirty="0" err="1">
                <a:effectLst/>
                <a:latin typeface="Times" pitchFamily="2" charset="0"/>
              </a:rPr>
              <a:t>malnutrition</a:t>
            </a:r>
            <a:r>
              <a:rPr lang="it-IT" dirty="0">
                <a:effectLst/>
                <a:latin typeface="Times" pitchFamily="2" charset="0"/>
              </a:rPr>
              <a:t> </a:t>
            </a:r>
            <a:r>
              <a:rPr lang="it-IT" dirty="0" err="1">
                <a:effectLst/>
                <a:latin typeface="Times" pitchFamily="2" charset="0"/>
              </a:rPr>
              <a:t>according</a:t>
            </a:r>
            <a:r>
              <a:rPr lang="it-IT" dirty="0">
                <a:effectLst/>
                <a:latin typeface="Times" pitchFamily="2" charset="0"/>
              </a:rPr>
              <a:t> to the GLIM </a:t>
            </a:r>
            <a:r>
              <a:rPr lang="it-IT" dirty="0" err="1">
                <a:effectLst/>
                <a:latin typeface="Times" pitchFamily="2" charset="0"/>
              </a:rPr>
              <a:t>diagnosis</a:t>
            </a:r>
            <a:r>
              <a:rPr lang="it-IT" dirty="0">
                <a:effectLst/>
                <a:latin typeface="Times" pitchFamily="2" charset="0"/>
              </a:rPr>
              <a:t> </a:t>
            </a:r>
            <a:r>
              <a:rPr lang="it-IT" dirty="0" err="1">
                <a:effectLst/>
                <a:latin typeface="Times" pitchFamily="2" charset="0"/>
              </a:rPr>
              <a:t>depends</a:t>
            </a:r>
            <a:r>
              <a:rPr lang="it-IT" dirty="0">
                <a:effectLst/>
                <a:latin typeface="Times" pitchFamily="2" charset="0"/>
              </a:rPr>
              <a:t> on the screening tool </a:t>
            </a:r>
            <a:r>
              <a:rPr lang="it-IT" dirty="0" err="1">
                <a:effectLst/>
                <a:latin typeface="Times" pitchFamily="2" charset="0"/>
              </a:rPr>
              <a:t>applied</a:t>
            </a:r>
            <a:r>
              <a:rPr lang="it-IT" dirty="0">
                <a:effectLst/>
                <a:latin typeface="Times" pitchFamily="2" charset="0"/>
              </a:rPr>
              <a:t> in the first step of the GLIM-</a:t>
            </a:r>
            <a:r>
              <a:rPr lang="it-IT" dirty="0" err="1">
                <a:effectLst/>
                <a:latin typeface="Times" pitchFamily="2" charset="0"/>
              </a:rPr>
              <a:t>process</a:t>
            </a:r>
            <a:endParaRPr lang="it-IT" dirty="0">
              <a:effectLst/>
              <a:latin typeface="Times" pitchFamily="2" charset="0"/>
            </a:endParaRPr>
          </a:p>
          <a:p>
            <a:endParaRPr lang="it-IT" dirty="0">
              <a:effectLst/>
              <a:latin typeface="Times" pitchFamily="2" charset="0"/>
            </a:endParaRPr>
          </a:p>
          <a:p>
            <a:endParaRPr lang="it-IT" dirty="0">
              <a:effectLst/>
              <a:latin typeface="Times" pitchFamily="2" charset="0"/>
            </a:endParaRPr>
          </a:p>
        </p:txBody>
      </p:sp>
    </p:spTree>
    <p:extLst>
      <p:ext uri="{BB962C8B-B14F-4D97-AF65-F5344CB8AC3E}">
        <p14:creationId xmlns:p14="http://schemas.microsoft.com/office/powerpoint/2010/main" val="41154651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B5DB0D8-A572-E9CC-89EF-D76B4B2EEAE4}"/>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9B5527D7-29DB-2909-9D65-37B3414D784C}"/>
              </a:ext>
            </a:extLst>
          </p:cNvPr>
          <p:cNvSpPr>
            <a:spLocks noGrp="1" noChangeArrowheads="1"/>
          </p:cNvSpPr>
          <p:nvPr>
            <p:ph type="sldNum"/>
          </p:nvPr>
        </p:nvSpPr>
        <p:spPr>
          <a:ln/>
        </p:spPr>
        <p:txBody>
          <a:bodyPr/>
          <a:lstStyle/>
          <a:p>
            <a:fld id="{E1D10014-8ECD-6147-8C4D-7338EF0E012E}" type="slidenum">
              <a:rPr lang="it-IT" altLang="it-IT"/>
              <a:pPr/>
              <a:t>18</a:t>
            </a:fld>
            <a:endParaRPr lang="it-IT" altLang="it-IT"/>
          </a:p>
        </p:txBody>
      </p:sp>
      <p:sp>
        <p:nvSpPr>
          <p:cNvPr id="38913" name="Text Box 1">
            <a:extLst>
              <a:ext uri="{FF2B5EF4-FFF2-40B4-BE49-F238E27FC236}">
                <a16:creationId xmlns:a16="http://schemas.microsoft.com/office/drawing/2014/main" id="{E305EB90-9DC3-EFF3-1469-178B8830FE86}"/>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18</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3EA010DF-E17F-8939-6851-EDB202FF6A46}"/>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18</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3690209E-791A-576C-65D3-1199F668C64A}"/>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18</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2782B6A0-1E39-D5D9-F30D-A1D7C54734BD}"/>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32F66C0C-5A39-5219-7EB3-15D2DFD02392}"/>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18</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A7CE40C1-2943-CF38-1B5A-F993E1D2161D}"/>
              </a:ext>
            </a:extLst>
          </p:cNvPr>
          <p:cNvSpPr>
            <a:spLocks noGrp="1"/>
          </p:cNvSpPr>
          <p:nvPr>
            <p:ph type="body" idx="1"/>
          </p:nvPr>
        </p:nvSpPr>
        <p:spPr/>
        <p:txBody>
          <a:bodyPr/>
          <a:lstStyle/>
          <a:p>
            <a:r>
              <a:rPr lang="it-IT" dirty="0" err="1">
                <a:effectLst/>
                <a:latin typeface="Helvetica" pitchFamily="2" charset="0"/>
              </a:rPr>
              <a:t>Sarcopenia</a:t>
            </a:r>
            <a:r>
              <a:rPr lang="it-IT" dirty="0">
                <a:effectLst/>
                <a:latin typeface="Helvetica" pitchFamily="2" charset="0"/>
              </a:rPr>
              <a:t>: status </a:t>
            </a:r>
            <a:r>
              <a:rPr lang="it-IT" dirty="0" err="1">
                <a:effectLst/>
                <a:latin typeface="Helvetica" pitchFamily="2" charset="0"/>
              </a:rPr>
              <a:t>characterized</a:t>
            </a:r>
            <a:r>
              <a:rPr lang="it-IT" dirty="0">
                <a:effectLst/>
                <a:latin typeface="Helvetica" pitchFamily="2" charset="0"/>
              </a:rPr>
              <a:t> by a </a:t>
            </a:r>
            <a:r>
              <a:rPr lang="it-IT" dirty="0" err="1">
                <a:effectLst/>
                <a:latin typeface="Helvetica" pitchFamily="2" charset="0"/>
              </a:rPr>
              <a:t>reduced</a:t>
            </a:r>
            <a:r>
              <a:rPr lang="it-IT" dirty="0">
                <a:effectLst/>
                <a:latin typeface="Helvetica" pitchFamily="2" charset="0"/>
              </a:rPr>
              <a:t> FFM, with a muscle mass index </a:t>
            </a:r>
            <a:r>
              <a:rPr lang="it-IT" dirty="0" err="1">
                <a:effectLst/>
                <a:latin typeface="Helvetica" pitchFamily="2" charset="0"/>
              </a:rPr>
              <a:t>that</a:t>
            </a:r>
            <a:r>
              <a:rPr lang="it-IT" dirty="0">
                <a:effectLst/>
                <a:latin typeface="Helvetica" pitchFamily="2" charset="0"/>
              </a:rPr>
              <a:t> </a:t>
            </a:r>
            <a:r>
              <a:rPr lang="it-IT" dirty="0" err="1">
                <a:effectLst/>
                <a:latin typeface="Helvetica" pitchFamily="2" charset="0"/>
              </a:rPr>
              <a:t>is</a:t>
            </a:r>
            <a:r>
              <a:rPr lang="it-IT" dirty="0">
                <a:effectLst/>
                <a:latin typeface="Helvetica" pitchFamily="2" charset="0"/>
              </a:rPr>
              <a:t> more </a:t>
            </a:r>
            <a:r>
              <a:rPr lang="it-IT" dirty="0" err="1">
                <a:effectLst/>
                <a:latin typeface="Helvetica" pitchFamily="2" charset="0"/>
              </a:rPr>
              <a:t>than</a:t>
            </a:r>
            <a:r>
              <a:rPr lang="it-IT" dirty="0">
                <a:effectLst/>
                <a:latin typeface="Helvetica" pitchFamily="2" charset="0"/>
              </a:rPr>
              <a:t> </a:t>
            </a:r>
            <a:r>
              <a:rPr lang="it-IT" dirty="0" err="1">
                <a:effectLst/>
                <a:latin typeface="Helvetica" pitchFamily="2" charset="0"/>
              </a:rPr>
              <a:t>two</a:t>
            </a:r>
            <a:r>
              <a:rPr lang="it-IT" dirty="0">
                <a:effectLst/>
                <a:latin typeface="Helvetica" pitchFamily="2" charset="0"/>
              </a:rPr>
              <a:t> standard </a:t>
            </a:r>
            <a:r>
              <a:rPr lang="it-IT" dirty="0" err="1">
                <a:effectLst/>
                <a:latin typeface="Helvetica" pitchFamily="2" charset="0"/>
              </a:rPr>
              <a:t>deviations</a:t>
            </a:r>
            <a:r>
              <a:rPr lang="it-IT" dirty="0">
                <a:effectLst/>
                <a:latin typeface="Helvetica" pitchFamily="2" charset="0"/>
              </a:rPr>
              <a:t> </a:t>
            </a:r>
            <a:r>
              <a:rPr lang="it-IT" dirty="0" err="1">
                <a:effectLst/>
                <a:latin typeface="Helvetica" pitchFamily="2" charset="0"/>
              </a:rPr>
              <a:t>below</a:t>
            </a:r>
            <a:r>
              <a:rPr lang="it-IT" dirty="0">
                <a:effectLst/>
                <a:latin typeface="Helvetica" pitchFamily="2" charset="0"/>
              </a:rPr>
              <a:t> the sex-</a:t>
            </a:r>
            <a:r>
              <a:rPr lang="it-IT" dirty="0" err="1">
                <a:effectLst/>
                <a:latin typeface="Helvetica" pitchFamily="2" charset="0"/>
              </a:rPr>
              <a:t>specific</a:t>
            </a:r>
            <a:r>
              <a:rPr lang="it-IT" dirty="0">
                <a:effectLst/>
                <a:latin typeface="Helvetica" pitchFamily="2" charset="0"/>
              </a:rPr>
              <a:t> </a:t>
            </a:r>
            <a:r>
              <a:rPr lang="it-IT" dirty="0" err="1">
                <a:effectLst/>
                <a:latin typeface="Helvetica" pitchFamily="2" charset="0"/>
              </a:rPr>
              <a:t>reference</a:t>
            </a:r>
            <a:r>
              <a:rPr lang="it-IT" dirty="0">
                <a:effectLst/>
                <a:latin typeface="Helvetica" pitchFamily="2" charset="0"/>
              </a:rPr>
              <a:t> in a </a:t>
            </a:r>
            <a:r>
              <a:rPr lang="it-IT" dirty="0" err="1">
                <a:effectLst/>
                <a:latin typeface="Helvetica" pitchFamily="2" charset="0"/>
              </a:rPr>
              <a:t>young</a:t>
            </a:r>
            <a:r>
              <a:rPr lang="it-IT" dirty="0">
                <a:effectLst/>
                <a:latin typeface="Helvetica" pitchFamily="2" charset="0"/>
              </a:rPr>
              <a:t>, </a:t>
            </a:r>
            <a:r>
              <a:rPr lang="it-IT" dirty="0" err="1">
                <a:effectLst/>
                <a:latin typeface="Helvetica" pitchFamily="2" charset="0"/>
              </a:rPr>
              <a:t>healthy</a:t>
            </a:r>
            <a:r>
              <a:rPr lang="it-IT" dirty="0">
                <a:effectLst/>
                <a:latin typeface="Helvetica" pitchFamily="2" charset="0"/>
              </a:rPr>
              <a:t> </a:t>
            </a:r>
            <a:r>
              <a:rPr lang="it-IT" dirty="0" err="1">
                <a:effectLst/>
                <a:latin typeface="Helvetica" pitchFamily="2" charset="0"/>
              </a:rPr>
              <a:t>population</a:t>
            </a:r>
            <a:endParaRPr lang="it-IT" dirty="0">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sz="1800" dirty="0" err="1">
                <a:effectLst/>
                <a:latin typeface="AdvOT863180fb"/>
              </a:rPr>
              <a:t>Sarcopenia</a:t>
            </a:r>
            <a:r>
              <a:rPr lang="it-IT" sz="1800" dirty="0">
                <a:effectLst/>
                <a:latin typeface="AdvOT863180fb"/>
              </a:rPr>
              <a:t> </a:t>
            </a:r>
            <a:r>
              <a:rPr lang="it-IT" sz="1800" dirty="0" err="1">
                <a:effectLst/>
                <a:latin typeface="AdvOT863180fb"/>
              </a:rPr>
              <a:t>is</a:t>
            </a:r>
            <a:r>
              <a:rPr lang="it-IT" sz="1800" dirty="0">
                <a:effectLst/>
                <a:latin typeface="AdvOT863180fb"/>
              </a:rPr>
              <a:t> a </a:t>
            </a:r>
            <a:r>
              <a:rPr lang="it-IT" sz="1800" dirty="0" err="1">
                <a:effectLst/>
                <a:latin typeface="AdvOT863180fb"/>
              </a:rPr>
              <a:t>syndrome</a:t>
            </a:r>
            <a:r>
              <a:rPr lang="it-IT" sz="1800" dirty="0">
                <a:effectLst/>
                <a:latin typeface="AdvOT863180fb"/>
              </a:rPr>
              <a:t> of </a:t>
            </a:r>
            <a:r>
              <a:rPr lang="it-IT" sz="1800" dirty="0" err="1">
                <a:effectLst/>
                <a:latin typeface="AdvOT863180fb"/>
              </a:rPr>
              <a:t>its</a:t>
            </a:r>
            <a:r>
              <a:rPr lang="it-IT" sz="1800" dirty="0">
                <a:effectLst/>
                <a:latin typeface="AdvOT863180fb"/>
              </a:rPr>
              <a:t> </a:t>
            </a:r>
            <a:r>
              <a:rPr lang="it-IT" sz="1800" dirty="0" err="1">
                <a:effectLst/>
                <a:latin typeface="AdvOT863180fb"/>
              </a:rPr>
              <a:t>own</a:t>
            </a:r>
            <a:r>
              <a:rPr lang="it-IT" sz="1800" dirty="0">
                <a:effectLst/>
                <a:latin typeface="AdvOT863180fb"/>
              </a:rPr>
              <a:t> </a:t>
            </a:r>
            <a:r>
              <a:rPr lang="it-IT" sz="1800" dirty="0" err="1">
                <a:effectLst/>
                <a:latin typeface="AdvOT863180fb"/>
              </a:rPr>
              <a:t>characterized</a:t>
            </a:r>
            <a:r>
              <a:rPr lang="it-IT" sz="1800" dirty="0">
                <a:effectLst/>
                <a:latin typeface="AdvOT863180fb"/>
              </a:rPr>
              <a:t> by the progressive and </a:t>
            </a:r>
            <a:r>
              <a:rPr lang="it-IT" sz="1800" dirty="0" err="1">
                <a:effectLst/>
                <a:latin typeface="AdvOT863180fb"/>
              </a:rPr>
              <a:t>generalised</a:t>
            </a:r>
            <a:r>
              <a:rPr lang="it-IT" sz="1800" dirty="0">
                <a:effectLst/>
                <a:latin typeface="AdvOT863180fb"/>
              </a:rPr>
              <a:t> </a:t>
            </a:r>
            <a:r>
              <a:rPr lang="it-IT" sz="1800" dirty="0" err="1">
                <a:effectLst/>
                <a:latin typeface="AdvOT863180fb"/>
              </a:rPr>
              <a:t>loss</a:t>
            </a:r>
            <a:r>
              <a:rPr lang="it-IT" sz="1800" dirty="0">
                <a:effectLst/>
                <a:latin typeface="AdvOT863180fb"/>
              </a:rPr>
              <a:t> of </a:t>
            </a:r>
            <a:r>
              <a:rPr lang="it-IT" sz="1800" dirty="0" err="1">
                <a:effectLst/>
                <a:latin typeface="AdvOT863180fb"/>
              </a:rPr>
              <a:t>skeletal</a:t>
            </a:r>
            <a:r>
              <a:rPr lang="it-IT" sz="1800" dirty="0">
                <a:effectLst/>
                <a:latin typeface="AdvOT863180fb"/>
              </a:rPr>
              <a:t> muscle mass, </a:t>
            </a:r>
            <a:r>
              <a:rPr lang="it-IT" sz="1800" dirty="0" err="1">
                <a:effectLst/>
                <a:latin typeface="AdvOT863180fb"/>
              </a:rPr>
              <a:t>strength</a:t>
            </a:r>
            <a:r>
              <a:rPr lang="it-IT" sz="1800" dirty="0">
                <a:effectLst/>
                <a:latin typeface="AdvOT863180fb"/>
              </a:rPr>
              <a:t> and </a:t>
            </a:r>
            <a:r>
              <a:rPr lang="it-IT" sz="1800" dirty="0" err="1">
                <a:effectLst/>
                <a:latin typeface="AdvOT863180fb"/>
              </a:rPr>
              <a:t>function</a:t>
            </a:r>
            <a:r>
              <a:rPr lang="it-IT" sz="1800" dirty="0">
                <a:effectLst/>
                <a:latin typeface="AdvOT863180fb"/>
              </a:rPr>
              <a:t> (performance) with a </a:t>
            </a:r>
            <a:r>
              <a:rPr lang="it-IT" sz="1800" dirty="0" err="1">
                <a:effectLst/>
                <a:latin typeface="AdvOT863180fb"/>
              </a:rPr>
              <a:t>consequent</a:t>
            </a:r>
            <a:r>
              <a:rPr lang="it-IT" sz="1800" dirty="0">
                <a:effectLst/>
                <a:latin typeface="AdvOT863180fb"/>
              </a:rPr>
              <a:t> risk of </a:t>
            </a:r>
            <a:r>
              <a:rPr lang="it-IT" sz="1800" dirty="0" err="1">
                <a:effectLst/>
                <a:latin typeface="AdvOT863180fb"/>
              </a:rPr>
              <a:t>adverse</a:t>
            </a:r>
            <a:r>
              <a:rPr lang="it-IT" sz="1800" dirty="0">
                <a:effectLst/>
                <a:latin typeface="AdvOT863180fb"/>
              </a:rPr>
              <a:t> </a:t>
            </a:r>
            <a:r>
              <a:rPr lang="it-IT" sz="1800" dirty="0" err="1">
                <a:effectLst/>
                <a:latin typeface="AdvOT863180fb"/>
              </a:rPr>
              <a:t>outcomes</a:t>
            </a:r>
            <a:r>
              <a:rPr lang="it-IT" sz="1800" dirty="0">
                <a:effectLst/>
                <a:latin typeface="AdvOT863180fb"/>
              </a:rPr>
              <a:t> </a:t>
            </a:r>
            <a:endParaRPr lang="it-IT" dirty="0"/>
          </a:p>
          <a:p>
            <a:endParaRPr lang="it-IT" dirty="0">
              <a:effectLst/>
              <a:latin typeface="Helvetica" pitchFamily="2" charset="0"/>
            </a:endParaRPr>
          </a:p>
          <a:p>
            <a:endParaRPr lang="it-IT" dirty="0">
              <a:effectLst/>
              <a:latin typeface="Helvetica" pitchFamily="2" charset="0"/>
            </a:endParaRPr>
          </a:p>
          <a:p>
            <a:r>
              <a:rPr lang="it-IT" dirty="0" err="1">
                <a:effectLst/>
                <a:latin typeface="Helvetica" pitchFamily="2" charset="0"/>
              </a:rPr>
              <a:t>sarcopenic</a:t>
            </a:r>
            <a:r>
              <a:rPr lang="it-IT" dirty="0">
                <a:effectLst/>
                <a:latin typeface="Helvetica" pitchFamily="2" charset="0"/>
              </a:rPr>
              <a:t> </a:t>
            </a:r>
            <a:r>
              <a:rPr lang="it-IT" dirty="0" err="1">
                <a:effectLst/>
                <a:latin typeface="Helvetica" pitchFamily="2" charset="0"/>
              </a:rPr>
              <a:t>obesity</a:t>
            </a:r>
            <a:r>
              <a:rPr lang="it-IT" dirty="0">
                <a:effectLst/>
                <a:latin typeface="Helvetica" pitchFamily="2" charset="0"/>
              </a:rPr>
              <a:t>: </a:t>
            </a:r>
            <a:r>
              <a:rPr lang="it-IT" dirty="0" err="1">
                <a:effectLst/>
                <a:latin typeface="Helvetica" pitchFamily="2" charset="0"/>
              </a:rPr>
              <a:t>reduced</a:t>
            </a:r>
            <a:r>
              <a:rPr lang="it-IT" dirty="0">
                <a:effectLst/>
                <a:latin typeface="Helvetica" pitchFamily="2" charset="0"/>
              </a:rPr>
              <a:t> FFM </a:t>
            </a:r>
            <a:r>
              <a:rPr lang="it-IT" dirty="0" err="1">
                <a:effectLst/>
                <a:latin typeface="Helvetica" pitchFamily="2" charset="0"/>
              </a:rPr>
              <a:t>is</a:t>
            </a:r>
            <a:r>
              <a:rPr lang="it-IT" dirty="0">
                <a:effectLst/>
                <a:latin typeface="Helvetica" pitchFamily="2" charset="0"/>
              </a:rPr>
              <a:t> </a:t>
            </a:r>
            <a:r>
              <a:rPr lang="it-IT" dirty="0" err="1">
                <a:effectLst/>
                <a:latin typeface="Helvetica" pitchFamily="2" charset="0"/>
              </a:rPr>
              <a:t>combined</a:t>
            </a:r>
            <a:r>
              <a:rPr lang="it-IT" dirty="0">
                <a:effectLst/>
                <a:latin typeface="Helvetica" pitchFamily="2" charset="0"/>
              </a:rPr>
              <a:t> with </a:t>
            </a:r>
            <a:r>
              <a:rPr lang="it-IT" dirty="0" err="1">
                <a:effectLst/>
                <a:latin typeface="Helvetica" pitchFamily="2" charset="0"/>
              </a:rPr>
              <a:t>increased</a:t>
            </a:r>
            <a:r>
              <a:rPr lang="it-IT" dirty="0">
                <a:effectLst/>
                <a:latin typeface="Helvetica" pitchFamily="2" charset="0"/>
              </a:rPr>
              <a:t> FM</a:t>
            </a:r>
          </a:p>
          <a:p>
            <a:endParaRPr lang="it-IT" dirty="0">
              <a:effectLst/>
              <a:latin typeface="Helvetica" pitchFamily="2" charset="0"/>
            </a:endParaRPr>
          </a:p>
          <a:p>
            <a:r>
              <a:rPr lang="it-IT" dirty="0">
                <a:effectLst/>
                <a:latin typeface="Helvetica" pitchFamily="2" charset="0"/>
              </a:rPr>
              <a:t>Malnutrition include muscle mass </a:t>
            </a:r>
            <a:r>
              <a:rPr lang="it-IT" dirty="0" err="1">
                <a:effectLst/>
                <a:latin typeface="Helvetica" pitchFamily="2" charset="0"/>
              </a:rPr>
              <a:t>funcion</a:t>
            </a:r>
            <a:r>
              <a:rPr lang="it-IT" dirty="0">
                <a:effectLst/>
                <a:latin typeface="Helvetica" pitchFamily="2" charset="0"/>
              </a:rPr>
              <a:t> </a:t>
            </a:r>
            <a:r>
              <a:rPr lang="it-IT" dirty="0" err="1">
                <a:effectLst/>
                <a:latin typeface="Helvetica" pitchFamily="2" charset="0"/>
              </a:rPr>
              <a:t>both</a:t>
            </a:r>
            <a:r>
              <a:rPr lang="it-IT" dirty="0">
                <a:effectLst/>
                <a:latin typeface="Helvetica" pitchFamily="2" charset="0"/>
              </a:rPr>
              <a:t> </a:t>
            </a:r>
            <a:r>
              <a:rPr lang="it-IT" sz="1200" kern="1200" dirty="0">
                <a:solidFill>
                  <a:schemeClr val="tx1"/>
                </a:solidFill>
                <a:effectLst/>
                <a:latin typeface="Helvetica" pitchFamily="2" charset="0"/>
                <a:ea typeface="+mn-ea"/>
                <a:cs typeface="+mn-cs"/>
              </a:rPr>
              <a:t>in </a:t>
            </a:r>
            <a:r>
              <a:rPr lang="de-CH" sz="1200" kern="1200" dirty="0">
                <a:solidFill>
                  <a:schemeClr val="tx1"/>
                </a:solidFill>
                <a:effectLst/>
                <a:latin typeface="Helvetica" pitchFamily="2" charset="0"/>
                <a:ea typeface="+mn-ea"/>
                <a:cs typeface="+mn-cs"/>
              </a:rPr>
              <a:t>2012 ASPEN </a:t>
            </a:r>
            <a:r>
              <a:rPr lang="de-CH" sz="1200" kern="1200" dirty="0" err="1">
                <a:solidFill>
                  <a:schemeClr val="tx1"/>
                </a:solidFill>
                <a:effectLst/>
                <a:latin typeface="Helvetica" pitchFamily="2" charset="0"/>
                <a:ea typeface="+mn-ea"/>
                <a:cs typeface="+mn-cs"/>
              </a:rPr>
              <a:t>consensus</a:t>
            </a:r>
            <a:r>
              <a:rPr lang="de-CH" sz="1200" kern="1200" dirty="0">
                <a:solidFill>
                  <a:schemeClr val="tx1"/>
                </a:solidFill>
                <a:effectLst/>
                <a:latin typeface="Helvetica" pitchFamily="2" charset="0"/>
                <a:ea typeface="+mn-ea"/>
                <a:cs typeface="+mn-cs"/>
              </a:rPr>
              <a:t> and 2018 GLIM</a:t>
            </a:r>
            <a:endParaRPr lang="it-IT" sz="1200" kern="1200" dirty="0">
              <a:solidFill>
                <a:schemeClr val="tx1"/>
              </a:solidFill>
              <a:effectLst/>
              <a:latin typeface="Helvetica" pitchFamily="2" charset="0"/>
              <a:ea typeface="+mn-ea"/>
              <a:cs typeface="+mn-cs"/>
            </a:endParaRPr>
          </a:p>
          <a:p>
            <a:endParaRPr lang="it-IT" dirty="0"/>
          </a:p>
        </p:txBody>
      </p:sp>
    </p:spTree>
    <p:extLst>
      <p:ext uri="{BB962C8B-B14F-4D97-AF65-F5344CB8AC3E}">
        <p14:creationId xmlns:p14="http://schemas.microsoft.com/office/powerpoint/2010/main" val="2577850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AC0A309-3B05-FD96-4AD4-CE1624BBD986}"/>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436EADBA-97DC-74B7-9D17-AEB119142632}"/>
              </a:ext>
            </a:extLst>
          </p:cNvPr>
          <p:cNvSpPr>
            <a:spLocks noGrp="1" noChangeArrowheads="1"/>
          </p:cNvSpPr>
          <p:nvPr>
            <p:ph type="sldNum"/>
          </p:nvPr>
        </p:nvSpPr>
        <p:spPr>
          <a:ln/>
        </p:spPr>
        <p:txBody>
          <a:bodyPr/>
          <a:lstStyle/>
          <a:p>
            <a:fld id="{E1D10014-8ECD-6147-8C4D-7338EF0E012E}" type="slidenum">
              <a:rPr lang="it-IT" altLang="it-IT"/>
              <a:pPr/>
              <a:t>19</a:t>
            </a:fld>
            <a:endParaRPr lang="it-IT" altLang="it-IT"/>
          </a:p>
        </p:txBody>
      </p:sp>
      <p:sp>
        <p:nvSpPr>
          <p:cNvPr id="38913" name="Text Box 1">
            <a:extLst>
              <a:ext uri="{FF2B5EF4-FFF2-40B4-BE49-F238E27FC236}">
                <a16:creationId xmlns:a16="http://schemas.microsoft.com/office/drawing/2014/main" id="{561E6D38-F8B9-9985-A414-76AEA94EE9B9}"/>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19</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99018B81-D2F6-66B5-BAFF-3E2757B33F7C}"/>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19</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9058F9FC-A967-93CE-BF35-E9A152C3CFE1}"/>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19</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5BBEC41E-2A14-F882-DF76-F68316DCD638}"/>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AF0495E9-091A-3F11-347D-44572AA66956}"/>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19</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0BE4C2C6-D753-B465-14D6-075155374517}"/>
              </a:ext>
            </a:extLst>
          </p:cNvPr>
          <p:cNvSpPr>
            <a:spLocks noGrp="1"/>
          </p:cNvSpPr>
          <p:nvPr>
            <p:ph type="body" idx="1"/>
          </p:nvPr>
        </p:nvSpPr>
        <p:spPr/>
        <p:txBody>
          <a:bodyPr/>
          <a:lstStyle/>
          <a:p>
            <a:r>
              <a:rPr lang="it-IT" dirty="0"/>
              <a:t>Bar </a:t>
            </a:r>
            <a:r>
              <a:rPr lang="it-IT" dirty="0" err="1"/>
              <a:t>graph</a:t>
            </a:r>
            <a:r>
              <a:rPr lang="it-IT" dirty="0"/>
              <a:t> </a:t>
            </a:r>
            <a:r>
              <a:rPr lang="it-IT" dirty="0" err="1"/>
              <a:t>illustrates</a:t>
            </a:r>
            <a:r>
              <a:rPr lang="it-IT" dirty="0"/>
              <a:t> the </a:t>
            </a:r>
            <a:r>
              <a:rPr lang="it-IT" dirty="0" err="1"/>
              <a:t>percentage</a:t>
            </a:r>
            <a:r>
              <a:rPr lang="it-IT" dirty="0"/>
              <a:t> (%) of </a:t>
            </a:r>
            <a:r>
              <a:rPr lang="it-IT" dirty="0" err="1"/>
              <a:t>patients</a:t>
            </a:r>
            <a:r>
              <a:rPr lang="it-IT" dirty="0"/>
              <a:t> with </a:t>
            </a:r>
            <a:r>
              <a:rPr lang="it-IT" dirty="0" err="1"/>
              <a:t>malnutrition</a:t>
            </a:r>
            <a:r>
              <a:rPr lang="it-IT" dirty="0"/>
              <a:t>, </a:t>
            </a:r>
            <a:r>
              <a:rPr lang="it-IT" dirty="0" err="1"/>
              <a:t>frailty</a:t>
            </a:r>
            <a:r>
              <a:rPr lang="it-IT" dirty="0"/>
              <a:t>, and </a:t>
            </a:r>
            <a:r>
              <a:rPr lang="it-IT" dirty="0" err="1"/>
              <a:t>sarcopenia</a:t>
            </a:r>
            <a:r>
              <a:rPr lang="it-IT" dirty="0"/>
              <a:t> </a:t>
            </a:r>
            <a:r>
              <a:rPr lang="it-IT" dirty="0" err="1"/>
              <a:t>according</a:t>
            </a:r>
            <a:r>
              <a:rPr lang="it-IT" dirty="0"/>
              <a:t> to </a:t>
            </a:r>
            <a:r>
              <a:rPr lang="it-IT" dirty="0" err="1"/>
              <a:t>each</a:t>
            </a:r>
            <a:r>
              <a:rPr lang="it-IT" dirty="0"/>
              <a:t> </a:t>
            </a:r>
            <a:r>
              <a:rPr lang="it-IT" dirty="0" err="1"/>
              <a:t>assessment</a:t>
            </a:r>
            <a:r>
              <a:rPr lang="it-IT" dirty="0"/>
              <a:t> </a:t>
            </a:r>
            <a:r>
              <a:rPr lang="it-IT" dirty="0" err="1"/>
              <a:t>method</a:t>
            </a:r>
            <a:endParaRPr lang="it-IT" dirty="0"/>
          </a:p>
          <a:p>
            <a:r>
              <a:rPr lang="it-IT" dirty="0"/>
              <a:t>The </a:t>
            </a:r>
            <a:r>
              <a:rPr lang="it-IT" dirty="0" err="1"/>
              <a:t>Venn</a:t>
            </a:r>
            <a:r>
              <a:rPr lang="it-IT" dirty="0"/>
              <a:t> </a:t>
            </a:r>
            <a:r>
              <a:rPr lang="it-IT" dirty="0" err="1"/>
              <a:t>diagrams</a:t>
            </a:r>
            <a:r>
              <a:rPr lang="it-IT" dirty="0"/>
              <a:t> </a:t>
            </a:r>
            <a:r>
              <a:rPr lang="it-IT" dirty="0" err="1"/>
              <a:t>present</a:t>
            </a:r>
            <a:r>
              <a:rPr lang="it-IT" dirty="0"/>
              <a:t> the co-</a:t>
            </a:r>
            <a:r>
              <a:rPr lang="it-IT" dirty="0" err="1"/>
              <a:t>prevalence's</a:t>
            </a:r>
            <a:r>
              <a:rPr lang="it-IT" dirty="0"/>
              <a:t> and </a:t>
            </a:r>
            <a:r>
              <a:rPr lang="it-IT" dirty="0" err="1"/>
              <a:t>overlaps</a:t>
            </a:r>
            <a:r>
              <a:rPr lang="it-IT" dirty="0"/>
              <a:t> </a:t>
            </a:r>
            <a:r>
              <a:rPr lang="it-IT" dirty="0" err="1"/>
              <a:t>between</a:t>
            </a:r>
            <a:r>
              <a:rPr lang="it-IT" dirty="0"/>
              <a:t> </a:t>
            </a:r>
            <a:r>
              <a:rPr lang="it-IT" dirty="0" err="1"/>
              <a:t>malnutrition</a:t>
            </a:r>
            <a:r>
              <a:rPr lang="it-IT" dirty="0"/>
              <a:t>, </a:t>
            </a:r>
            <a:r>
              <a:rPr lang="it-IT" dirty="0" err="1"/>
              <a:t>sarcopenia</a:t>
            </a:r>
            <a:r>
              <a:rPr lang="it-IT" dirty="0"/>
              <a:t>, and </a:t>
            </a:r>
            <a:r>
              <a:rPr lang="it-IT" dirty="0" err="1"/>
              <a:t>frailty</a:t>
            </a:r>
            <a:endParaRPr lang="it-IT" dirty="0"/>
          </a:p>
          <a:p>
            <a:r>
              <a:rPr lang="it-IT" dirty="0"/>
              <a:t>Kaplan–Meier survival plots for (A) </a:t>
            </a:r>
            <a:r>
              <a:rPr lang="it-IT" dirty="0" err="1"/>
              <a:t>malnutrition</a:t>
            </a:r>
            <a:r>
              <a:rPr lang="it-IT" dirty="0"/>
              <a:t> risk by NST, (B) </a:t>
            </a:r>
            <a:r>
              <a:rPr lang="it-IT" dirty="0" err="1"/>
              <a:t>sarcopenia</a:t>
            </a:r>
            <a:r>
              <a:rPr lang="it-IT" dirty="0"/>
              <a:t> risk by SARC-F</a:t>
            </a:r>
          </a:p>
          <a:p>
            <a:endParaRPr lang="it-IT" dirty="0"/>
          </a:p>
          <a:p>
            <a:r>
              <a:rPr lang="it-IT" dirty="0" err="1"/>
              <a:t>Between</a:t>
            </a:r>
            <a:r>
              <a:rPr lang="it-IT" dirty="0"/>
              <a:t> 20.8 % and 29.2 % of </a:t>
            </a:r>
            <a:r>
              <a:rPr lang="it-IT" dirty="0" err="1"/>
              <a:t>patients</a:t>
            </a:r>
            <a:r>
              <a:rPr lang="it-IT" dirty="0"/>
              <a:t> </a:t>
            </a:r>
            <a:r>
              <a:rPr lang="it-IT" dirty="0" err="1"/>
              <a:t>presented</a:t>
            </a:r>
            <a:r>
              <a:rPr lang="it-IT" dirty="0"/>
              <a:t> </a:t>
            </a:r>
            <a:r>
              <a:rPr lang="it-IT" dirty="0" err="1"/>
              <a:t>all</a:t>
            </a:r>
            <a:r>
              <a:rPr lang="it-IT" dirty="0"/>
              <a:t> </a:t>
            </a:r>
            <a:r>
              <a:rPr lang="it-IT" dirty="0" err="1"/>
              <a:t>three</a:t>
            </a:r>
            <a:r>
              <a:rPr lang="it-IT" dirty="0"/>
              <a:t> </a:t>
            </a:r>
            <a:r>
              <a:rPr lang="it-IT" dirty="0" err="1"/>
              <a:t>conditions</a:t>
            </a:r>
            <a:r>
              <a:rPr lang="it-IT" dirty="0"/>
              <a:t> </a:t>
            </a:r>
            <a:r>
              <a:rPr lang="it-IT" dirty="0" err="1"/>
              <a:t>concomitantly</a:t>
            </a:r>
            <a:r>
              <a:rPr lang="it-IT" dirty="0"/>
              <a:t>, </a:t>
            </a:r>
            <a:r>
              <a:rPr lang="it-IT" dirty="0" err="1"/>
              <a:t>while</a:t>
            </a:r>
            <a:r>
              <a:rPr lang="it-IT" dirty="0"/>
              <a:t> 79.2 %–85.1 % </a:t>
            </a:r>
            <a:r>
              <a:rPr lang="it-IT" dirty="0" err="1"/>
              <a:t>had</a:t>
            </a:r>
            <a:r>
              <a:rPr lang="it-IT" dirty="0"/>
              <a:t> </a:t>
            </a:r>
            <a:r>
              <a:rPr lang="it-IT" dirty="0" err="1"/>
              <a:t>at</a:t>
            </a:r>
            <a:r>
              <a:rPr lang="it-IT" dirty="0"/>
              <a:t> </a:t>
            </a:r>
            <a:r>
              <a:rPr lang="it-IT" dirty="0" err="1"/>
              <a:t>least</a:t>
            </a:r>
            <a:r>
              <a:rPr lang="it-IT" dirty="0"/>
              <a:t> one.</a:t>
            </a:r>
          </a:p>
          <a:p>
            <a:endParaRPr lang="it-IT" dirty="0"/>
          </a:p>
          <a:p>
            <a:r>
              <a:rPr lang="it-IT" dirty="0"/>
              <a:t>risk of in-hospital </a:t>
            </a:r>
            <a:r>
              <a:rPr lang="it-IT" dirty="0" err="1"/>
              <a:t>death</a:t>
            </a:r>
            <a:r>
              <a:rPr lang="it-IT" dirty="0"/>
              <a:t> </a:t>
            </a:r>
            <a:r>
              <a:rPr lang="it-IT" dirty="0" err="1"/>
              <a:t>showed</a:t>
            </a:r>
            <a:r>
              <a:rPr lang="it-IT" dirty="0"/>
              <a:t> </a:t>
            </a:r>
            <a:r>
              <a:rPr lang="it-IT" dirty="0" err="1"/>
              <a:t>that</a:t>
            </a:r>
            <a:r>
              <a:rPr lang="it-IT" dirty="0"/>
              <a:t> high </a:t>
            </a:r>
            <a:r>
              <a:rPr lang="it-IT" dirty="0" err="1"/>
              <a:t>malnutrition</a:t>
            </a:r>
            <a:r>
              <a:rPr lang="it-IT" dirty="0"/>
              <a:t> risk by NST (</a:t>
            </a:r>
            <a:r>
              <a:rPr lang="it-IT" dirty="0" err="1"/>
              <a:t>adjusted</a:t>
            </a:r>
            <a:r>
              <a:rPr lang="it-IT" dirty="0"/>
              <a:t> HR = 1.78, </a:t>
            </a:r>
            <a:r>
              <a:rPr lang="it-IT" dirty="0" err="1"/>
              <a:t>p</a:t>
            </a:r>
            <a:r>
              <a:rPr lang="it-IT" dirty="0"/>
              <a:t> = 0.03), </a:t>
            </a:r>
            <a:r>
              <a:rPr lang="it-IT" dirty="0" err="1"/>
              <a:t>as</a:t>
            </a:r>
            <a:r>
              <a:rPr lang="it-IT" dirty="0"/>
              <a:t> </a:t>
            </a:r>
            <a:r>
              <a:rPr lang="it-IT" dirty="0" err="1"/>
              <a:t>well</a:t>
            </a:r>
            <a:r>
              <a:rPr lang="it-IT" dirty="0"/>
              <a:t> </a:t>
            </a:r>
            <a:r>
              <a:rPr lang="it-IT" dirty="0" err="1"/>
              <a:t>as</a:t>
            </a:r>
            <a:r>
              <a:rPr lang="it-IT" dirty="0"/>
              <a:t> the </a:t>
            </a:r>
            <a:r>
              <a:rPr lang="it-IT" dirty="0" err="1"/>
              <a:t>presence</a:t>
            </a:r>
            <a:r>
              <a:rPr lang="it-IT" dirty="0"/>
              <a:t> of </a:t>
            </a:r>
            <a:r>
              <a:rPr lang="it-IT" dirty="0" err="1"/>
              <a:t>sarcopenia</a:t>
            </a:r>
            <a:r>
              <a:rPr lang="it-IT" dirty="0"/>
              <a:t> by SARC-F (</a:t>
            </a:r>
            <a:r>
              <a:rPr lang="it-IT" dirty="0" err="1"/>
              <a:t>adjusted</a:t>
            </a:r>
            <a:r>
              <a:rPr lang="it-IT" dirty="0"/>
              <a:t> HR = 2.60, </a:t>
            </a:r>
            <a:r>
              <a:rPr lang="it-IT" dirty="0" err="1"/>
              <a:t>p</a:t>
            </a:r>
            <a:r>
              <a:rPr lang="it-IT" dirty="0"/>
              <a:t> = 0.001) and severe </a:t>
            </a:r>
            <a:r>
              <a:rPr lang="it-IT" dirty="0" err="1"/>
              <a:t>frailty</a:t>
            </a:r>
            <a:r>
              <a:rPr lang="it-IT" dirty="0"/>
              <a:t> (</a:t>
            </a:r>
            <a:r>
              <a:rPr lang="it-IT" dirty="0" err="1"/>
              <a:t>adjusted</a:t>
            </a:r>
            <a:r>
              <a:rPr lang="it-IT" dirty="0"/>
              <a:t> HR = 4.89, </a:t>
            </a:r>
            <a:r>
              <a:rPr lang="it-IT" dirty="0" err="1"/>
              <a:t>p</a:t>
            </a:r>
            <a:r>
              <a:rPr lang="it-IT" dirty="0"/>
              <a:t> &lt; 0.001)</a:t>
            </a:r>
          </a:p>
          <a:p>
            <a:endParaRPr lang="it-IT" dirty="0"/>
          </a:p>
        </p:txBody>
      </p:sp>
    </p:spTree>
    <p:extLst>
      <p:ext uri="{BB962C8B-B14F-4D97-AF65-F5344CB8AC3E}">
        <p14:creationId xmlns:p14="http://schemas.microsoft.com/office/powerpoint/2010/main" val="2502246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CE890A6-ADE0-3BFF-7669-40A9739B337B}"/>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345C71BB-4127-85B2-6F7B-3773E2260720}"/>
              </a:ext>
            </a:extLst>
          </p:cNvPr>
          <p:cNvSpPr>
            <a:spLocks noGrp="1" noChangeArrowheads="1"/>
          </p:cNvSpPr>
          <p:nvPr>
            <p:ph type="sldNum"/>
          </p:nvPr>
        </p:nvSpPr>
        <p:spPr>
          <a:ln/>
        </p:spPr>
        <p:txBody>
          <a:bodyPr/>
          <a:lstStyle/>
          <a:p>
            <a:fld id="{E1D10014-8ECD-6147-8C4D-7338EF0E012E}" type="slidenum">
              <a:rPr lang="it-IT" altLang="it-IT"/>
              <a:pPr/>
              <a:t>20</a:t>
            </a:fld>
            <a:endParaRPr lang="it-IT" altLang="it-IT"/>
          </a:p>
        </p:txBody>
      </p:sp>
      <p:sp>
        <p:nvSpPr>
          <p:cNvPr id="38913" name="Text Box 1">
            <a:extLst>
              <a:ext uri="{FF2B5EF4-FFF2-40B4-BE49-F238E27FC236}">
                <a16:creationId xmlns:a16="http://schemas.microsoft.com/office/drawing/2014/main" id="{B096279F-D288-9F79-E44D-573901CA270B}"/>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20</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855F9CA4-7F0C-C746-C221-588E93C0603D}"/>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20</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D86AC949-1ECD-C0C4-649B-324AB823D571}"/>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20</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D27D26AC-7FF4-EAE8-B2B2-FA933571BB94}"/>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0EBCA371-9BF9-E132-0FE4-259D4F2C6E2C}"/>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20</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34B777DE-F214-6AB2-F043-EDFECBC12E2B}"/>
              </a:ext>
            </a:extLst>
          </p:cNvPr>
          <p:cNvSpPr>
            <a:spLocks noGrp="1"/>
          </p:cNvSpPr>
          <p:nvPr>
            <p:ph type="body" idx="1"/>
          </p:nvPr>
        </p:nvSpPr>
        <p:spPr/>
        <p:txBody>
          <a:bodyPr/>
          <a:lstStyle/>
          <a:p>
            <a:r>
              <a:rPr lang="it-IT" dirty="0"/>
              <a:t>Perché è così importante la </a:t>
            </a:r>
            <a:r>
              <a:rPr lang="it-IT" dirty="0" err="1"/>
              <a:t>sarcopenia</a:t>
            </a:r>
            <a:r>
              <a:rPr lang="it-IT" dirty="0"/>
              <a:t>?</a:t>
            </a:r>
            <a:endParaRPr dirty="0"/>
          </a:p>
        </p:txBody>
      </p:sp>
    </p:spTree>
    <p:extLst>
      <p:ext uri="{BB962C8B-B14F-4D97-AF65-F5344CB8AC3E}">
        <p14:creationId xmlns:p14="http://schemas.microsoft.com/office/powerpoint/2010/main" val="2539604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b="0" i="0" dirty="0">
                <a:effectLst/>
                <a:latin typeface="Times New Roman" panose="02020603050405020304" pitchFamily="18" charset="0"/>
              </a:rPr>
              <a:t>In</a:t>
            </a:r>
            <a:r>
              <a:rPr lang="en-US" b="0" i="0" dirty="0">
                <a:effectLst/>
                <a:latin typeface="Courier New" panose="02070309020205020404" pitchFamily="49" charset="0"/>
              </a:rPr>
              <a:t>fl</a:t>
            </a:r>
            <a:r>
              <a:rPr lang="en-US" b="0" i="0" dirty="0">
                <a:effectLst/>
                <a:latin typeface="Times New Roman" panose="02020603050405020304" pitchFamily="18" charset="0"/>
              </a:rPr>
              <a:t>ammation is an important watershed for malnutrition etiology [8,10</a:t>
            </a:r>
            <a:r>
              <a:rPr lang="en-US" b="0" i="0" dirty="0">
                <a:effectLst/>
                <a:latin typeface="Courier New" panose="02070309020205020404" pitchFamily="49" charset="0"/>
              </a:rPr>
              <a:t>e</a:t>
            </a:r>
            <a:r>
              <a:rPr lang="en-US" b="0" i="0" dirty="0">
                <a:effectLst/>
                <a:latin typeface="Times New Roman" panose="02020603050405020304" pitchFamily="18" charset="0"/>
              </a:rPr>
              <a:t>12]. Thus, one type of DRM is triggered by a disease-speci</a:t>
            </a:r>
            <a:r>
              <a:rPr lang="en-US" b="0" i="0" dirty="0">
                <a:effectLst/>
                <a:latin typeface="Courier New" panose="02070309020205020404" pitchFamily="49" charset="0"/>
              </a:rPr>
              <a:t>fi</a:t>
            </a:r>
            <a:r>
              <a:rPr lang="en-US" b="0" i="0" dirty="0">
                <a:effectLst/>
                <a:latin typeface="Times New Roman" panose="02020603050405020304" pitchFamily="18" charset="0"/>
              </a:rPr>
              <a:t>c in</a:t>
            </a:r>
            <a:r>
              <a:rPr lang="en-US" b="0" i="0" dirty="0">
                <a:effectLst/>
                <a:latin typeface="Courier New" panose="02070309020205020404" pitchFamily="49" charset="0"/>
              </a:rPr>
              <a:t>fl</a:t>
            </a:r>
            <a:r>
              <a:rPr lang="en-US" b="0" i="0" dirty="0">
                <a:effectLst/>
                <a:latin typeface="Times New Roman" panose="02020603050405020304" pitchFamily="18" charset="0"/>
              </a:rPr>
              <a:t>ammatory response, whereas the other is linked mainly to non-in</a:t>
            </a:r>
            <a:r>
              <a:rPr lang="en-US" b="0" i="0" dirty="0">
                <a:effectLst/>
                <a:latin typeface="Courier New" panose="02070309020205020404" pitchFamily="49" charset="0"/>
              </a:rPr>
              <a:t>fl</a:t>
            </a:r>
            <a:r>
              <a:rPr lang="en-US" b="0" i="0" dirty="0">
                <a:effectLst/>
                <a:latin typeface="Times New Roman" panose="02020603050405020304" pitchFamily="18" charset="0"/>
              </a:rPr>
              <a:t>ammatory etiologic mechanisms.</a:t>
            </a:r>
            <a:endParaRPr lang="en-US" b="0" i="0" dirty="0">
              <a:effectLst/>
              <a:latin typeface="Arial" panose="020B0604020202020204" pitchFamily="34" charset="0"/>
            </a:endParaRPr>
          </a:p>
          <a:p>
            <a:r>
              <a:rPr lang="en-US" b="0" i="0" dirty="0">
                <a:effectLst/>
                <a:latin typeface="Times New Roman" panose="02020603050405020304" pitchFamily="18" charset="0"/>
              </a:rPr>
              <a:t>A special concern is that malnutrition is an emerging occurrence among overweight/obese persons with disease, injury, or high energy poor quality diets in both developed and developing countries.</a:t>
            </a:r>
          </a:p>
          <a:p>
            <a:endParaRPr lang="en-US" b="0" i="0" dirty="0">
              <a:effectLst/>
              <a:latin typeface="Times New Roman" panose="02020603050405020304" pitchFamily="18" charset="0"/>
            </a:endParaRPr>
          </a:p>
          <a:p>
            <a:r>
              <a:rPr lang="en-US" b="0" i="0" dirty="0">
                <a:effectLst/>
                <a:latin typeface="Times New Roman" panose="02020603050405020304" pitchFamily="18" charset="0"/>
              </a:rPr>
              <a:t>Non-cachectic DRM = intestinal disorders such as short bowel syndrome, psychiatric disorders, dysphagia, aging </a:t>
            </a:r>
          </a:p>
          <a:p>
            <a:endParaRPr lang="en-US" b="0" i="0" dirty="0">
              <a:effectLst/>
              <a:latin typeface="Times New Roman" panose="02020603050405020304" pitchFamily="18" charset="0"/>
            </a:endParaRPr>
          </a:p>
          <a:p>
            <a:r>
              <a:rPr lang="en-US" b="0" i="0" dirty="0">
                <a:effectLst/>
                <a:latin typeface="Times New Roman" panose="02020603050405020304" pitchFamily="18" charset="0"/>
              </a:rPr>
              <a:t>Sarcopenia is a syndrome of its own characterized by the progressive and generalized loss of skeletal muscle mass, strength and function (performance) with a consequent risk of adverse out-comes</a:t>
            </a:r>
          </a:p>
          <a:p>
            <a:endParaRPr lang="en-US" b="0" i="0" dirty="0">
              <a:effectLst/>
              <a:latin typeface="Times New Roman" panose="02020603050405020304" pitchFamily="18" charset="0"/>
            </a:endParaRPr>
          </a:p>
          <a:p>
            <a:r>
              <a:rPr lang="en-US" b="0" i="0" dirty="0">
                <a:effectLst/>
                <a:latin typeface="Times New Roman" panose="02020603050405020304" pitchFamily="18" charset="0"/>
              </a:rPr>
              <a:t>the general perception is that frailty is a state of vulnerability and non-resilience with limited reserve capacity in major organ systems. This leads to reduced capability to withstand stress such as trauma or disease and thus frailty is a risk factor for dependence and disability. Frailty is mainly related to advanced age but nevertheless it is considered to be modi</a:t>
            </a:r>
            <a:r>
              <a:rPr lang="en-US" b="0" i="0" dirty="0">
                <a:effectLst/>
                <a:latin typeface="Courier New" panose="02070309020205020404" pitchFamily="49" charset="0"/>
              </a:rPr>
              <a:t>fi</a:t>
            </a:r>
            <a:r>
              <a:rPr lang="en-US" b="0" i="0" dirty="0">
                <a:effectLst/>
                <a:latin typeface="Times New Roman" panose="02020603050405020304" pitchFamily="18" charset="0"/>
              </a:rPr>
              <a:t>able by lifestyle interventions</a:t>
            </a:r>
          </a:p>
          <a:p>
            <a:endParaRPr lang="en-US" b="0" i="0" dirty="0">
              <a:effectLst/>
              <a:latin typeface="Times New Roman" panose="02020603050405020304" pitchFamily="18" charset="0"/>
            </a:endParaRPr>
          </a:p>
          <a:p>
            <a:r>
              <a:rPr lang="it-IT" dirty="0" err="1">
                <a:effectLst/>
                <a:latin typeface="Times" pitchFamily="2" charset="0"/>
              </a:rPr>
              <a:t>Overnutrition</a:t>
            </a:r>
            <a:r>
              <a:rPr lang="it-IT" dirty="0">
                <a:effectLst/>
                <a:latin typeface="Times" pitchFamily="2" charset="0"/>
              </a:rPr>
              <a:t>, </a:t>
            </a:r>
            <a:r>
              <a:rPr lang="it-IT" dirty="0" err="1">
                <a:effectLst/>
                <a:latin typeface="Times" pitchFamily="2" charset="0"/>
              </a:rPr>
              <a:t>de</a:t>
            </a:r>
            <a:r>
              <a:rPr lang="it-IT" dirty="0" err="1">
                <a:effectLst/>
                <a:latin typeface="Helvetica" pitchFamily="2" charset="0"/>
              </a:rPr>
              <a:t>fi</a:t>
            </a:r>
            <a:r>
              <a:rPr lang="it-IT" dirty="0" err="1">
                <a:effectLst/>
                <a:latin typeface="Times" pitchFamily="2" charset="0"/>
              </a:rPr>
              <a:t>ned</a:t>
            </a:r>
            <a:r>
              <a:rPr lang="it-IT" dirty="0">
                <a:effectLst/>
                <a:latin typeface="Times" pitchFamily="2" charset="0"/>
              </a:rPr>
              <a:t> </a:t>
            </a:r>
            <a:r>
              <a:rPr lang="it-IT" dirty="0" err="1">
                <a:effectLst/>
                <a:latin typeface="Times" pitchFamily="2" charset="0"/>
              </a:rPr>
              <a:t>as</a:t>
            </a:r>
            <a:r>
              <a:rPr lang="it-IT" dirty="0">
                <a:effectLst/>
                <a:latin typeface="Times" pitchFamily="2" charset="0"/>
              </a:rPr>
              <a:t> a </a:t>
            </a:r>
            <a:r>
              <a:rPr lang="it-IT" dirty="0" err="1">
                <a:effectLst/>
                <a:latin typeface="Times" pitchFamily="2" charset="0"/>
              </a:rPr>
              <a:t>fat</a:t>
            </a:r>
            <a:r>
              <a:rPr lang="it-IT" dirty="0">
                <a:effectLst/>
                <a:latin typeface="Times" pitchFamily="2" charset="0"/>
              </a:rPr>
              <a:t> mass </a:t>
            </a:r>
            <a:r>
              <a:rPr lang="it-IT" dirty="0" err="1">
                <a:effectLst/>
                <a:latin typeface="Times" pitchFamily="2" charset="0"/>
              </a:rPr>
              <a:t>increased</a:t>
            </a:r>
            <a:r>
              <a:rPr lang="it-IT" dirty="0">
                <a:effectLst/>
                <a:latin typeface="Times" pitchFamily="2" charset="0"/>
              </a:rPr>
              <a:t> by 25% in men and by 35% in women, </a:t>
            </a:r>
            <a:r>
              <a:rPr lang="it-IT" dirty="0" err="1">
                <a:effectLst/>
                <a:latin typeface="Times" pitchFamily="2" charset="0"/>
              </a:rPr>
              <a:t>respectively</a:t>
            </a:r>
            <a:r>
              <a:rPr lang="it-IT" dirty="0">
                <a:effectLst/>
                <a:latin typeface="Times" pitchFamily="2" charset="0"/>
              </a:rPr>
              <a:t>, with or </a:t>
            </a:r>
            <a:r>
              <a:rPr lang="it-IT" dirty="0" err="1">
                <a:effectLst/>
                <a:latin typeface="Times" pitchFamily="2" charset="0"/>
              </a:rPr>
              <a:t>without</a:t>
            </a:r>
            <a:r>
              <a:rPr lang="it-IT" dirty="0">
                <a:effectLst/>
                <a:latin typeface="Times" pitchFamily="2" charset="0"/>
              </a:rPr>
              <a:t> </a:t>
            </a:r>
            <a:r>
              <a:rPr lang="it-IT" dirty="0" err="1">
                <a:effectLst/>
                <a:latin typeface="Times" pitchFamily="2" charset="0"/>
              </a:rPr>
              <a:t>metabolic</a:t>
            </a:r>
            <a:r>
              <a:rPr lang="it-IT" dirty="0">
                <a:effectLst/>
                <a:latin typeface="Times" pitchFamily="2" charset="0"/>
              </a:rPr>
              <a:t> or </a:t>
            </a:r>
            <a:r>
              <a:rPr lang="it-IT" dirty="0" err="1">
                <a:effectLst/>
                <a:latin typeface="Times" pitchFamily="2" charset="0"/>
              </a:rPr>
              <a:t>cardiovascular</a:t>
            </a:r>
            <a:r>
              <a:rPr lang="it-IT" dirty="0">
                <a:effectLst/>
                <a:latin typeface="Times" pitchFamily="2" charset="0"/>
              </a:rPr>
              <a:t> </a:t>
            </a:r>
            <a:r>
              <a:rPr lang="it-IT" dirty="0" err="1">
                <a:effectLst/>
                <a:latin typeface="Times" pitchFamily="2" charset="0"/>
              </a:rPr>
              <a:t>complications</a:t>
            </a:r>
            <a:endParaRPr lang="it-IT" dirty="0">
              <a:effectLst/>
              <a:latin typeface="Times" pitchFamily="2" charset="0"/>
            </a:endParaRPr>
          </a:p>
          <a:p>
            <a:endParaRPr lang="en-US" b="0" i="0" dirty="0">
              <a:effectLst/>
              <a:latin typeface="Times New Roman" panose="02020603050405020304" pitchFamily="18" charset="0"/>
            </a:endParaRPr>
          </a:p>
          <a:p>
            <a:endParaRPr lang="en-US" b="0" i="0" dirty="0">
              <a:effectLst/>
              <a:latin typeface="Times New Roman" panose="02020603050405020304" pitchFamily="18" charset="0"/>
            </a:endParaRPr>
          </a:p>
          <a:p>
            <a:endParaRPr dirty="0"/>
          </a:p>
        </p:txBody>
      </p:sp>
      <p:sp>
        <p:nvSpPr>
          <p:cNvPr id="4" name="Segnaposto numero diapositiva 3"/>
          <p:cNvSpPr>
            <a:spLocks noGrp="1"/>
          </p:cNvSpPr>
          <p:nvPr>
            <p:ph type="sldNum" sz="quarter" idx="5"/>
          </p:nvPr>
        </p:nvSpPr>
        <p:spPr/>
        <p:txBody>
          <a:bodyPr/>
          <a:lstStyle/>
          <a:p>
            <a:fld id="{67CA5839-DBDA-0C44-99CB-78A1AF352608}" type="slidenum">
              <a:rPr lang="it-IT" smtClean="0"/>
              <a:t>3</a:t>
            </a:fld>
            <a:endParaRPr lang="it-IT"/>
          </a:p>
        </p:txBody>
      </p:sp>
    </p:spTree>
    <p:extLst>
      <p:ext uri="{BB962C8B-B14F-4D97-AF65-F5344CB8AC3E}">
        <p14:creationId xmlns:p14="http://schemas.microsoft.com/office/powerpoint/2010/main" val="19674554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0EF24B3-864F-9B32-5F27-DEFE63AEF513}"/>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8FB384F3-2AB3-3C64-7036-43C69E24776A}"/>
              </a:ext>
            </a:extLst>
          </p:cNvPr>
          <p:cNvSpPr>
            <a:spLocks noGrp="1" noChangeArrowheads="1"/>
          </p:cNvSpPr>
          <p:nvPr>
            <p:ph type="sldNum"/>
          </p:nvPr>
        </p:nvSpPr>
        <p:spPr>
          <a:ln/>
        </p:spPr>
        <p:txBody>
          <a:bodyPr/>
          <a:lstStyle/>
          <a:p>
            <a:fld id="{E1D10014-8ECD-6147-8C4D-7338EF0E012E}" type="slidenum">
              <a:rPr lang="it-IT" altLang="it-IT"/>
              <a:pPr/>
              <a:t>21</a:t>
            </a:fld>
            <a:endParaRPr lang="it-IT" altLang="it-IT"/>
          </a:p>
        </p:txBody>
      </p:sp>
      <p:sp>
        <p:nvSpPr>
          <p:cNvPr id="38913" name="Text Box 1">
            <a:extLst>
              <a:ext uri="{FF2B5EF4-FFF2-40B4-BE49-F238E27FC236}">
                <a16:creationId xmlns:a16="http://schemas.microsoft.com/office/drawing/2014/main" id="{86DDF6C0-4D5D-4232-7E4A-22272A164F74}"/>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21</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4977ABBE-2DDE-9AAF-1436-E8DB52909DA2}"/>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21</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639EAB48-1DF3-3711-F6A5-8DCC2C582FB8}"/>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21</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59736CC6-03B5-CD95-BECD-878F65FA2762}"/>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723513D8-05A8-A8A1-9273-A23F741168CE}"/>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21</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C56ECC4E-1207-26C6-967B-8032ECFFAC62}"/>
              </a:ext>
            </a:extLst>
          </p:cNvPr>
          <p:cNvSpPr>
            <a:spLocks noGrp="1"/>
          </p:cNvSpPr>
          <p:nvPr>
            <p:ph type="body" idx="1"/>
          </p:nvPr>
        </p:nvSpPr>
        <p:spPr/>
        <p:txBody>
          <a:bodyPr/>
          <a:lstStyle/>
          <a:p>
            <a:r>
              <a:rPr lang="it-IT" sz="1200" b="1" dirty="0">
                <a:latin typeface="Palatino Linotype" pitchFamily="18" charset="0"/>
              </a:rPr>
              <a:t>MUAC</a:t>
            </a:r>
            <a:endParaRPr lang="it-IT" sz="1200" dirty="0">
              <a:latin typeface="Palatino Linotype" pitchFamily="18" charset="0"/>
            </a:endParaRPr>
          </a:p>
          <a:p>
            <a:pPr marL="285750" indent="-285750">
              <a:buFontTx/>
              <a:buChar char="-"/>
            </a:pPr>
            <a:r>
              <a:rPr lang="it-IT" sz="1200" dirty="0">
                <a:latin typeface="Palatino Linotype" pitchFamily="18" charset="0"/>
              </a:rPr>
              <a:t>Idealmente il soggetto dovrebbe stare </a:t>
            </a:r>
            <a:r>
              <a:rPr lang="it-IT" sz="1200" b="1" dirty="0">
                <a:latin typeface="Palatino Linotype" pitchFamily="18" charset="0"/>
              </a:rPr>
              <a:t>in piedi </a:t>
            </a:r>
            <a:r>
              <a:rPr lang="it-IT" sz="1200" dirty="0">
                <a:latin typeface="Palatino Linotype" pitchFamily="18" charset="0"/>
              </a:rPr>
              <a:t>o</a:t>
            </a:r>
            <a:r>
              <a:rPr lang="it-IT" sz="1200" b="1" dirty="0">
                <a:latin typeface="Palatino Linotype" pitchFamily="18" charset="0"/>
              </a:rPr>
              <a:t> seduto</a:t>
            </a:r>
          </a:p>
          <a:p>
            <a:pPr marL="285750" indent="-285750">
              <a:buFontTx/>
              <a:buChar char="-"/>
            </a:pPr>
            <a:r>
              <a:rPr lang="it-IT" sz="1200" dirty="0">
                <a:latin typeface="Palatino Linotype" pitchFamily="18" charset="0"/>
              </a:rPr>
              <a:t>Utilizzare il braccio non dominante, piegato ad </a:t>
            </a:r>
            <a:r>
              <a:rPr lang="it-IT" sz="1200" b="1" dirty="0">
                <a:latin typeface="Palatino Linotype" pitchFamily="18" charset="0"/>
              </a:rPr>
              <a:t>angolo retto</a:t>
            </a:r>
          </a:p>
          <a:p>
            <a:pPr marL="285750" indent="-285750">
              <a:buFontTx/>
              <a:buChar char="-"/>
            </a:pPr>
            <a:r>
              <a:rPr lang="it-IT" sz="1200" dirty="0">
                <a:latin typeface="Palatino Linotype" pitchFamily="18" charset="0"/>
              </a:rPr>
              <a:t>Individuare l’</a:t>
            </a:r>
            <a:r>
              <a:rPr lang="it-IT" sz="1200" b="1" dirty="0">
                <a:latin typeface="Palatino Linotype" pitchFamily="18" charset="0"/>
              </a:rPr>
              <a:t>acromion</a:t>
            </a:r>
            <a:r>
              <a:rPr lang="it-IT" sz="1200" dirty="0">
                <a:latin typeface="Palatino Linotype" pitchFamily="18" charset="0"/>
              </a:rPr>
              <a:t> (cima della spalla) ed il </a:t>
            </a:r>
            <a:r>
              <a:rPr lang="it-IT" sz="1200" b="1" dirty="0">
                <a:latin typeface="Palatino Linotype" pitchFamily="18" charset="0"/>
              </a:rPr>
              <a:t>processo </a:t>
            </a:r>
            <a:r>
              <a:rPr lang="it-IT" sz="1200" b="1" dirty="0" err="1">
                <a:latin typeface="Palatino Linotype" pitchFamily="18" charset="0"/>
              </a:rPr>
              <a:t>oleocranico</a:t>
            </a:r>
            <a:r>
              <a:rPr lang="it-IT" sz="1200" b="1" dirty="0">
                <a:latin typeface="Palatino Linotype" pitchFamily="18" charset="0"/>
              </a:rPr>
              <a:t> </a:t>
            </a:r>
            <a:r>
              <a:rPr lang="it-IT" sz="1200" dirty="0">
                <a:latin typeface="Palatino Linotype" pitchFamily="18" charset="0"/>
              </a:rPr>
              <a:t>(punta del gomito) Misurare la distanza tra i due punti e segnare il </a:t>
            </a:r>
            <a:r>
              <a:rPr lang="it-IT" sz="1200" b="1" dirty="0">
                <a:latin typeface="Palatino Linotype" pitchFamily="18" charset="0"/>
              </a:rPr>
              <a:t>punto mediano</a:t>
            </a:r>
          </a:p>
          <a:p>
            <a:pPr marL="285750" indent="-285750">
              <a:buFontTx/>
              <a:buChar char="-"/>
            </a:pPr>
            <a:r>
              <a:rPr lang="it-IT" sz="1200" dirty="0">
                <a:latin typeface="Palatino Linotype" pitchFamily="18" charset="0"/>
              </a:rPr>
              <a:t>Chiedere al soggetto di distendere il braccio e </a:t>
            </a:r>
            <a:r>
              <a:rPr lang="it-IT" sz="1200" b="1" dirty="0">
                <a:latin typeface="Palatino Linotype" pitchFamily="18" charset="0"/>
              </a:rPr>
              <a:t>misurare la circonferenza </a:t>
            </a:r>
            <a:r>
              <a:rPr lang="it-IT" sz="1200" dirty="0">
                <a:latin typeface="Palatino Linotype" pitchFamily="18" charset="0"/>
              </a:rPr>
              <a:t>nel punto mediano con metro a nastro non estensibile</a:t>
            </a:r>
          </a:p>
          <a:p>
            <a:pPr marL="285750" indent="-285750">
              <a:buFontTx/>
              <a:buChar char="-"/>
            </a:pPr>
            <a:r>
              <a:rPr lang="it-IT" sz="1200" dirty="0">
                <a:latin typeface="Palatino Linotype" pitchFamily="18" charset="0"/>
              </a:rPr>
              <a:t>Se </a:t>
            </a:r>
            <a:r>
              <a:rPr lang="it-IT" sz="1200" b="1" dirty="0">
                <a:latin typeface="Palatino Linotype" pitchFamily="18" charset="0"/>
              </a:rPr>
              <a:t>MUAC &lt; 23,5 </a:t>
            </a:r>
            <a:r>
              <a:rPr lang="it-IT" sz="1200" dirty="0">
                <a:latin typeface="Palatino Linotype" pitchFamily="18" charset="0"/>
                <a:sym typeface="Wingdings" pitchFamily="2" charset="2"/>
              </a:rPr>
              <a:t> </a:t>
            </a:r>
            <a:r>
              <a:rPr lang="it-IT" sz="1200" dirty="0">
                <a:latin typeface="Palatino Linotype" pitchFamily="18" charset="0"/>
              </a:rPr>
              <a:t>BMI &lt; 20kg/m</a:t>
            </a:r>
            <a:r>
              <a:rPr lang="it-IT" sz="1200" baseline="30000" dirty="0">
                <a:latin typeface="Palatino Linotype" pitchFamily="18" charset="0"/>
              </a:rPr>
              <a:t>2 </a:t>
            </a:r>
            <a:r>
              <a:rPr lang="it-IT" sz="1200" dirty="0">
                <a:latin typeface="Palatino Linotype" pitchFamily="18" charset="0"/>
              </a:rPr>
              <a:t>; Se </a:t>
            </a:r>
            <a:r>
              <a:rPr lang="it-IT" sz="1200" b="1" dirty="0">
                <a:latin typeface="Palatino Linotype" pitchFamily="18" charset="0"/>
              </a:rPr>
              <a:t>MUAC &gt; 32 </a:t>
            </a:r>
            <a:r>
              <a:rPr lang="it-IT" sz="1200" dirty="0">
                <a:latin typeface="Palatino Linotype" pitchFamily="18" charset="0"/>
                <a:sym typeface="Wingdings" pitchFamily="2" charset="2"/>
              </a:rPr>
              <a:t> BMI &gt; 30 </a:t>
            </a:r>
            <a:r>
              <a:rPr lang="it-IT" sz="1200" dirty="0">
                <a:latin typeface="Palatino Linotype" pitchFamily="18" charset="0"/>
              </a:rPr>
              <a:t>kg/m</a:t>
            </a:r>
            <a:r>
              <a:rPr lang="it-IT" sz="1200" baseline="30000" dirty="0">
                <a:latin typeface="Palatino Linotype" pitchFamily="18" charset="0"/>
              </a:rPr>
              <a:t>2</a:t>
            </a:r>
            <a:endParaRPr lang="it-IT" sz="1200" dirty="0">
              <a:latin typeface="Palatino Linotype" pitchFamily="18" charset="0"/>
            </a:endParaRPr>
          </a:p>
          <a:p>
            <a:endParaRPr lang="it-IT" dirty="0"/>
          </a:p>
          <a:p>
            <a:pPr>
              <a:buClrTx/>
              <a:buFontTx/>
              <a:buNone/>
            </a:pPr>
            <a:r>
              <a:rPr lang="en-GB" altLang="it-IT" sz="1200" b="1" dirty="0">
                <a:solidFill>
                  <a:srgbClr val="3465A4"/>
                </a:solidFill>
              </a:rPr>
              <a:t>VANTAGGI:</a:t>
            </a:r>
            <a:r>
              <a:rPr lang="en-GB" altLang="it-IT" sz="1200" dirty="0">
                <a:solidFill>
                  <a:srgbClr val="3465A4"/>
                </a:solidFill>
              </a:rPr>
              <a:t> </a:t>
            </a:r>
            <a:r>
              <a:rPr lang="en-GB" altLang="it-IT" sz="1200" dirty="0" err="1">
                <a:solidFill>
                  <a:srgbClr val="3465A4"/>
                </a:solidFill>
                <a:latin typeface="Liberation Sans Narrow" pitchFamily="32" charset="0"/>
              </a:rPr>
              <a:t>rapido</a:t>
            </a:r>
            <a:r>
              <a:rPr lang="en-GB" altLang="it-IT" sz="1200" dirty="0">
                <a:solidFill>
                  <a:srgbClr val="3465A4"/>
                </a:solidFill>
                <a:latin typeface="Liberation Sans Narrow" pitchFamily="32" charset="0"/>
              </a:rPr>
              <a:t>, </a:t>
            </a:r>
            <a:r>
              <a:rPr lang="en-GB" altLang="it-IT" sz="1200" dirty="0" err="1">
                <a:solidFill>
                  <a:srgbClr val="3465A4"/>
                </a:solidFill>
                <a:latin typeface="Liberation Sans Narrow" pitchFamily="32" charset="0"/>
              </a:rPr>
              <a:t>portatile</a:t>
            </a:r>
            <a:r>
              <a:rPr lang="en-GB" altLang="it-IT" sz="1200" dirty="0">
                <a:solidFill>
                  <a:srgbClr val="3465A4"/>
                </a:solidFill>
                <a:latin typeface="Liberation Sans Narrow" pitchFamily="32" charset="0"/>
              </a:rPr>
              <a:t>, basso </a:t>
            </a:r>
            <a:r>
              <a:rPr lang="en-GB" altLang="it-IT" sz="1200" dirty="0" err="1">
                <a:solidFill>
                  <a:srgbClr val="3465A4"/>
                </a:solidFill>
                <a:latin typeface="Liberation Sans Narrow" pitchFamily="32" charset="0"/>
              </a:rPr>
              <a:t>costo</a:t>
            </a:r>
            <a:r>
              <a:rPr lang="en-GB" altLang="it-IT" sz="1200" dirty="0">
                <a:solidFill>
                  <a:srgbClr val="3465A4"/>
                </a:solidFill>
                <a:latin typeface="Liberation Sans Narrow" pitchFamily="32" charset="0"/>
              </a:rPr>
              <a:t>, </a:t>
            </a:r>
            <a:r>
              <a:rPr lang="en-GB" altLang="it-IT" sz="1200" dirty="0" err="1">
                <a:solidFill>
                  <a:srgbClr val="3465A4"/>
                </a:solidFill>
                <a:latin typeface="Liberation Sans Narrow" pitchFamily="32" charset="0"/>
              </a:rPr>
              <a:t>ripetibile</a:t>
            </a:r>
            <a:endParaRPr lang="en-GB" altLang="it-IT" sz="1200" dirty="0">
              <a:solidFill>
                <a:srgbClr val="3465A4"/>
              </a:solidFill>
              <a:latin typeface="Liberation Sans Narrow" pitchFamily="32" charset="0"/>
            </a:endParaRPr>
          </a:p>
          <a:p>
            <a:pPr>
              <a:lnSpc>
                <a:spcPct val="112000"/>
              </a:lnSpc>
              <a:buClrTx/>
              <a:buFontTx/>
              <a:buNone/>
            </a:pPr>
            <a:r>
              <a:rPr lang="en-GB" altLang="it-IT" sz="1200" b="1" dirty="0">
                <a:solidFill>
                  <a:srgbClr val="3465A4"/>
                </a:solidFill>
              </a:rPr>
              <a:t>LIMITI:</a:t>
            </a:r>
            <a:r>
              <a:rPr lang="en-GB" altLang="it-IT" sz="1200" dirty="0">
                <a:solidFill>
                  <a:srgbClr val="3465A4"/>
                </a:solidFill>
                <a:latin typeface="Liberation Sans Narrow" pitchFamily="32" charset="0"/>
              </a:rPr>
              <a:t> </a:t>
            </a:r>
            <a:r>
              <a:rPr lang="en-GB" altLang="it-IT" sz="1200" dirty="0" err="1">
                <a:solidFill>
                  <a:srgbClr val="3465A4"/>
                </a:solidFill>
                <a:latin typeface="Liberation Sans Narrow" pitchFamily="32" charset="0"/>
              </a:rPr>
              <a:t>operatore-dipendente</a:t>
            </a:r>
            <a:r>
              <a:rPr lang="en-GB" altLang="it-IT" sz="1200" dirty="0">
                <a:solidFill>
                  <a:srgbClr val="3465A4"/>
                </a:solidFill>
                <a:latin typeface="Liberation Sans Narrow" pitchFamily="32" charset="0"/>
              </a:rPr>
              <a:t>, time-consuming, </a:t>
            </a:r>
            <a:r>
              <a:rPr lang="en-GB" altLang="it-IT" sz="1200" dirty="0" err="1">
                <a:solidFill>
                  <a:srgbClr val="3465A4"/>
                </a:solidFill>
                <a:latin typeface="Liberation Sans Narrow" pitchFamily="32" charset="0"/>
              </a:rPr>
              <a:t>influenzato</a:t>
            </a:r>
            <a:r>
              <a:rPr lang="en-GB" altLang="it-IT" sz="1200" dirty="0">
                <a:solidFill>
                  <a:srgbClr val="3465A4"/>
                </a:solidFill>
                <a:latin typeface="Liberation Sans Narrow" pitchFamily="32" charset="0"/>
              </a:rPr>
              <a:t> da </a:t>
            </a:r>
            <a:r>
              <a:rPr lang="en-GB" altLang="it-IT" sz="1200" dirty="0" err="1">
                <a:solidFill>
                  <a:srgbClr val="3465A4"/>
                </a:solidFill>
                <a:latin typeface="Liberation Sans Narrow" pitchFamily="32" charset="0"/>
              </a:rPr>
              <a:t>condizioni</a:t>
            </a:r>
            <a:r>
              <a:rPr lang="en-GB" altLang="it-IT" sz="1200" dirty="0">
                <a:solidFill>
                  <a:srgbClr val="3465A4"/>
                </a:solidFill>
                <a:latin typeface="Liberation Sans Narrow" pitchFamily="32" charset="0"/>
              </a:rPr>
              <a:t> del </a:t>
            </a:r>
            <a:r>
              <a:rPr lang="en-GB" altLang="it-IT" sz="1200" dirty="0" err="1">
                <a:solidFill>
                  <a:srgbClr val="3465A4"/>
                </a:solidFill>
                <a:latin typeface="Liberation Sans Narrow" pitchFamily="32" charset="0"/>
              </a:rPr>
              <a:t>paziente</a:t>
            </a:r>
            <a:endParaRPr lang="en-GB" altLang="it-IT" sz="1200" dirty="0">
              <a:solidFill>
                <a:srgbClr val="3465A4"/>
              </a:solidFill>
              <a:latin typeface="Liberation Sans Narrow" pitchFamily="32" charset="0"/>
            </a:endParaRPr>
          </a:p>
          <a:p>
            <a:pPr>
              <a:lnSpc>
                <a:spcPct val="112000"/>
              </a:lnSpc>
              <a:buClrTx/>
              <a:buFontTx/>
              <a:buNone/>
            </a:pPr>
            <a:endParaRPr lang="en-GB" sz="1200" b="1" i="0" dirty="0">
              <a:solidFill>
                <a:srgbClr val="3465A4"/>
              </a:solidFill>
              <a:effectLst/>
              <a:latin typeface="Liberation Sans Narrow" pitchFamily="32" charset="0"/>
            </a:endParaRPr>
          </a:p>
          <a:p>
            <a:r>
              <a:rPr lang="en-GB" sz="1200" b="1" i="0" dirty="0">
                <a:solidFill>
                  <a:srgbClr val="3465A4"/>
                </a:solidFill>
                <a:effectLst/>
                <a:latin typeface="Liberation Sans Narrow" pitchFamily="32" charset="0"/>
              </a:rPr>
              <a:t>CALF in </a:t>
            </a:r>
            <a:r>
              <a:rPr lang="en-GB" sz="1200" b="1" i="0" dirty="0" err="1">
                <a:solidFill>
                  <a:srgbClr val="3465A4"/>
                </a:solidFill>
                <a:effectLst/>
                <a:latin typeface="Liberation Sans Narrow" pitchFamily="32" charset="0"/>
              </a:rPr>
              <a:t>obesi</a:t>
            </a:r>
            <a:r>
              <a:rPr lang="en-GB" sz="1200" b="1" i="0" dirty="0">
                <a:solidFill>
                  <a:srgbClr val="3465A4"/>
                </a:solidFill>
                <a:effectLst/>
                <a:latin typeface="Liberation Sans Narrow" pitchFamily="32" charset="0"/>
              </a:rPr>
              <a:t>: </a:t>
            </a:r>
            <a:r>
              <a:rPr lang="it-IT" dirty="0" err="1">
                <a:effectLst/>
                <a:latin typeface="Helvetica" pitchFamily="2" charset="0"/>
              </a:rPr>
              <a:t>decrease</a:t>
            </a:r>
            <a:r>
              <a:rPr lang="it-IT" dirty="0">
                <a:effectLst/>
                <a:latin typeface="Helvetica" pitchFamily="2" charset="0"/>
              </a:rPr>
              <a:t> the </a:t>
            </a:r>
            <a:r>
              <a:rPr lang="it-IT" dirty="0" err="1">
                <a:effectLst/>
                <a:latin typeface="Helvetica" pitchFamily="2" charset="0"/>
              </a:rPr>
              <a:t>measured</a:t>
            </a:r>
            <a:r>
              <a:rPr lang="it-IT" dirty="0">
                <a:effectLst/>
                <a:latin typeface="Helvetica" pitchFamily="2" charset="0"/>
              </a:rPr>
              <a:t> </a:t>
            </a:r>
            <a:r>
              <a:rPr lang="it-IT" dirty="0" err="1">
                <a:effectLst/>
                <a:latin typeface="Helvetica" pitchFamily="2" charset="0"/>
              </a:rPr>
              <a:t>value</a:t>
            </a:r>
            <a:r>
              <a:rPr lang="it-IT" dirty="0">
                <a:effectLst/>
                <a:latin typeface="Helvetica" pitchFamily="2" charset="0"/>
              </a:rPr>
              <a:t> by 3 cm (BMI, 25–30) or 7 cm (BMI, 30–40)</a:t>
            </a:r>
          </a:p>
          <a:p>
            <a:pPr>
              <a:lnSpc>
                <a:spcPct val="112000"/>
              </a:lnSpc>
              <a:buClrTx/>
              <a:buFontTx/>
              <a:buNone/>
            </a:pPr>
            <a:endParaRPr lang="it-IT" b="1" i="0" dirty="0">
              <a:solidFill>
                <a:srgbClr val="FFFFFF"/>
              </a:solidFill>
              <a:effectLst/>
              <a:latin typeface="Inter"/>
            </a:endParaRPr>
          </a:p>
          <a:p>
            <a:endParaRPr dirty="0"/>
          </a:p>
        </p:txBody>
      </p:sp>
    </p:spTree>
    <p:extLst>
      <p:ext uri="{BB962C8B-B14F-4D97-AF65-F5344CB8AC3E}">
        <p14:creationId xmlns:p14="http://schemas.microsoft.com/office/powerpoint/2010/main" val="18831022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A856065-0248-80BF-01E6-59853685C4C3}"/>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E3F4157A-3360-BBBD-A219-13D1716FD668}"/>
              </a:ext>
            </a:extLst>
          </p:cNvPr>
          <p:cNvSpPr>
            <a:spLocks noGrp="1" noChangeArrowheads="1"/>
          </p:cNvSpPr>
          <p:nvPr>
            <p:ph type="sldNum"/>
          </p:nvPr>
        </p:nvSpPr>
        <p:spPr>
          <a:ln/>
        </p:spPr>
        <p:txBody>
          <a:bodyPr/>
          <a:lstStyle/>
          <a:p>
            <a:fld id="{E1D10014-8ECD-6147-8C4D-7338EF0E012E}" type="slidenum">
              <a:rPr lang="it-IT" altLang="it-IT"/>
              <a:pPr/>
              <a:t>22</a:t>
            </a:fld>
            <a:endParaRPr lang="it-IT" altLang="it-IT"/>
          </a:p>
        </p:txBody>
      </p:sp>
      <p:sp>
        <p:nvSpPr>
          <p:cNvPr id="38913" name="Text Box 1">
            <a:extLst>
              <a:ext uri="{FF2B5EF4-FFF2-40B4-BE49-F238E27FC236}">
                <a16:creationId xmlns:a16="http://schemas.microsoft.com/office/drawing/2014/main" id="{991EA66E-4B72-024D-8259-EFA4C67883AB}"/>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22</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738F96D3-2B00-5A91-F11A-FB9502E444E1}"/>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22</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D8813C32-F030-4671-45DE-9D3E99851948}"/>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22</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05327B2C-B8AB-C3F6-13F3-6FF6DF33CB30}"/>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91546F9A-E2C1-82C5-0767-C74E8C300B47}"/>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22</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EFBD17FA-B2F9-5203-17EA-4F63ECE1A68E}"/>
              </a:ext>
            </a:extLst>
          </p:cNvPr>
          <p:cNvSpPr>
            <a:spLocks noGrp="1"/>
          </p:cNvSpPr>
          <p:nvPr>
            <p:ph type="body" idx="1"/>
          </p:nvPr>
        </p:nvSpPr>
        <p:spPr/>
        <p:txBody>
          <a:bodyPr/>
          <a:lstStyle/>
          <a:p>
            <a:endParaRPr dirty="0"/>
          </a:p>
        </p:txBody>
      </p:sp>
    </p:spTree>
    <p:extLst>
      <p:ext uri="{BB962C8B-B14F-4D97-AF65-F5344CB8AC3E}">
        <p14:creationId xmlns:p14="http://schemas.microsoft.com/office/powerpoint/2010/main" val="1425344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20708C7-38D3-7F47-FB1D-D09344C1C1BD}"/>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7D2BB55B-723D-F293-4B29-F48120D5F9E1}"/>
              </a:ext>
            </a:extLst>
          </p:cNvPr>
          <p:cNvSpPr>
            <a:spLocks noGrp="1" noChangeArrowheads="1"/>
          </p:cNvSpPr>
          <p:nvPr>
            <p:ph type="sldNum"/>
          </p:nvPr>
        </p:nvSpPr>
        <p:spPr>
          <a:ln/>
        </p:spPr>
        <p:txBody>
          <a:bodyPr/>
          <a:lstStyle/>
          <a:p>
            <a:fld id="{E1D10014-8ECD-6147-8C4D-7338EF0E012E}" type="slidenum">
              <a:rPr lang="it-IT" altLang="it-IT"/>
              <a:pPr/>
              <a:t>23</a:t>
            </a:fld>
            <a:endParaRPr lang="it-IT" altLang="it-IT"/>
          </a:p>
        </p:txBody>
      </p:sp>
      <p:sp>
        <p:nvSpPr>
          <p:cNvPr id="38913" name="Text Box 1">
            <a:extLst>
              <a:ext uri="{FF2B5EF4-FFF2-40B4-BE49-F238E27FC236}">
                <a16:creationId xmlns:a16="http://schemas.microsoft.com/office/drawing/2014/main" id="{04E93316-FF82-9BA0-CF0B-1A57C76D23FB}"/>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23</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939007E0-2508-1D2C-3AF1-9328A7AB9629}"/>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23</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4A247F8C-95CF-46DE-71E4-A2B054CEB7B6}"/>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23</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66E88C9E-7FE9-1C39-C960-7B2D57F0A733}"/>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11DAD80E-D8D6-5BD9-0737-44711E0335D0}"/>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23</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94C4B7CC-CA39-C309-C395-75D0FD279152}"/>
              </a:ext>
            </a:extLst>
          </p:cNvPr>
          <p:cNvSpPr>
            <a:spLocks noGrp="1"/>
          </p:cNvSpPr>
          <p:nvPr>
            <p:ph type="body" idx="1"/>
          </p:nvPr>
        </p:nvSpPr>
        <p:spPr/>
        <p:txBody>
          <a:bodyPr/>
          <a:lstStyle/>
          <a:p>
            <a:endParaRPr dirty="0"/>
          </a:p>
        </p:txBody>
      </p:sp>
    </p:spTree>
    <p:extLst>
      <p:ext uri="{BB962C8B-B14F-4D97-AF65-F5344CB8AC3E}">
        <p14:creationId xmlns:p14="http://schemas.microsoft.com/office/powerpoint/2010/main" val="13449874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E94FF1D-B88D-D351-779B-9976039095F2}"/>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FD8452F2-9400-B729-AA82-D7FDADB13F17}"/>
              </a:ext>
            </a:extLst>
          </p:cNvPr>
          <p:cNvSpPr>
            <a:spLocks noGrp="1" noChangeArrowheads="1"/>
          </p:cNvSpPr>
          <p:nvPr>
            <p:ph type="sldNum"/>
          </p:nvPr>
        </p:nvSpPr>
        <p:spPr>
          <a:ln/>
        </p:spPr>
        <p:txBody>
          <a:bodyPr/>
          <a:lstStyle/>
          <a:p>
            <a:fld id="{E1D10014-8ECD-6147-8C4D-7338EF0E012E}" type="slidenum">
              <a:rPr lang="it-IT" altLang="it-IT"/>
              <a:pPr/>
              <a:t>24</a:t>
            </a:fld>
            <a:endParaRPr lang="it-IT" altLang="it-IT"/>
          </a:p>
        </p:txBody>
      </p:sp>
      <p:sp>
        <p:nvSpPr>
          <p:cNvPr id="38913" name="Text Box 1">
            <a:extLst>
              <a:ext uri="{FF2B5EF4-FFF2-40B4-BE49-F238E27FC236}">
                <a16:creationId xmlns:a16="http://schemas.microsoft.com/office/drawing/2014/main" id="{DAEE7E93-B0DC-B4FA-273F-4C764D9D9DEF}"/>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24</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34F2A87B-FA24-DAC1-0E94-A94FD3AAA896}"/>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24</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F107F79A-B5C1-D50D-1374-645EA94940CD}"/>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24</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EAF2A0C4-EFC2-0A0E-F084-B6F1D48DFC76}"/>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221B9CB5-A386-7A5F-F4C0-BB9D00BE4CCC}"/>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24</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7D7E964C-E548-C23D-D11F-9E26C97D22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Times" pitchFamily="2" charset="0"/>
              </a:rPr>
              <a:t>Lean muscle mass contiene anche tessuto connettivo </a:t>
            </a:r>
            <a:r>
              <a:rPr lang="it-IT" dirty="0" err="1">
                <a:effectLst/>
                <a:latin typeface="Times" pitchFamily="2" charset="0"/>
              </a:rPr>
              <a:t>etc</a:t>
            </a:r>
            <a:r>
              <a:rPr lang="it-IT" dirty="0">
                <a:effectLst/>
                <a:latin typeface="Times" pitchFamily="2" charset="0"/>
              </a:rPr>
              <a:t> che </a:t>
            </a:r>
            <a:r>
              <a:rPr lang="it-IT" dirty="0" err="1">
                <a:effectLst/>
                <a:latin typeface="Times" pitchFamily="2" charset="0"/>
              </a:rPr>
              <a:t>skeletal</a:t>
            </a:r>
            <a:r>
              <a:rPr lang="it-IT" dirty="0">
                <a:effectLst/>
                <a:latin typeface="Times" pitchFamily="2" charset="0"/>
              </a:rPr>
              <a:t> non contiene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Time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Times" pitchFamily="2" charset="0"/>
              </a:rPr>
              <a:t>Medaglia&gt;&gt; considerata il </a:t>
            </a:r>
            <a:r>
              <a:rPr lang="it-IT" dirty="0" err="1">
                <a:effectLst/>
                <a:latin typeface="Times" pitchFamily="2" charset="0"/>
              </a:rPr>
              <a:t>gold</a:t>
            </a:r>
            <a:r>
              <a:rPr lang="it-IT" dirty="0">
                <a:effectLst/>
                <a:latin typeface="Times" pitchFamily="2" charset="0"/>
              </a:rPr>
              <a:t> standard (è l’unica che permette anche di misurare densità ossea) MA</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Times" pitchFamily="2" charset="0"/>
            </a:endParaRPr>
          </a:p>
          <a:p>
            <a:pPr>
              <a:buClrTx/>
              <a:buFontTx/>
              <a:buNone/>
            </a:pPr>
            <a:r>
              <a:rPr lang="en-GB" altLang="it-IT" sz="1200" dirty="0" err="1">
                <a:solidFill>
                  <a:srgbClr val="3465A4"/>
                </a:solidFill>
                <a:latin typeface="Liberation Sans Narrow" pitchFamily="32" charset="0"/>
              </a:rPr>
              <a:t>richiede</a:t>
            </a:r>
            <a:r>
              <a:rPr lang="en-GB" altLang="it-IT" sz="1200" dirty="0">
                <a:solidFill>
                  <a:srgbClr val="3465A4"/>
                </a:solidFill>
                <a:latin typeface="Liberation Sans Narrow" pitchFamily="32" charset="0"/>
              </a:rPr>
              <a:t> </a:t>
            </a:r>
            <a:r>
              <a:rPr lang="en-GB" altLang="it-IT" sz="1200" dirty="0" err="1">
                <a:solidFill>
                  <a:srgbClr val="3465A4"/>
                </a:solidFill>
                <a:latin typeface="Liberation Sans Narrow" pitchFamily="32" charset="0"/>
              </a:rPr>
              <a:t>apparecchiatura</a:t>
            </a:r>
            <a:r>
              <a:rPr lang="en-GB" altLang="it-IT" sz="1200" dirty="0">
                <a:solidFill>
                  <a:srgbClr val="3465A4"/>
                </a:solidFill>
                <a:latin typeface="Liberation Sans Narrow" pitchFamily="32" charset="0"/>
              </a:rPr>
              <a:t> </a:t>
            </a:r>
            <a:r>
              <a:rPr lang="en-GB" altLang="it-IT" sz="1200" dirty="0" err="1">
                <a:solidFill>
                  <a:srgbClr val="3465A4"/>
                </a:solidFill>
                <a:latin typeface="Liberation Sans Narrow" pitchFamily="32" charset="0"/>
              </a:rPr>
              <a:t>costosa</a:t>
            </a:r>
            <a:r>
              <a:rPr lang="en-GB" altLang="it-IT" sz="1200" dirty="0">
                <a:solidFill>
                  <a:srgbClr val="3465A4"/>
                </a:solidFill>
                <a:latin typeface="Liberation Sans Narrow" pitchFamily="32" charset="0"/>
              </a:rPr>
              <a:t> e </a:t>
            </a:r>
            <a:r>
              <a:rPr lang="en-GB" altLang="it-IT" sz="1200" dirty="0" err="1">
                <a:solidFill>
                  <a:srgbClr val="3465A4"/>
                </a:solidFill>
                <a:latin typeface="Liberation Sans Narrow" pitchFamily="32" charset="0"/>
              </a:rPr>
              <a:t>ingombrante</a:t>
            </a:r>
            <a:r>
              <a:rPr lang="en-GB" altLang="it-IT" sz="1200" dirty="0">
                <a:solidFill>
                  <a:srgbClr val="3465A4"/>
                </a:solidFill>
                <a:latin typeface="Liberation Sans Narrow" pitchFamily="32" charset="0"/>
              </a:rPr>
              <a:t>, </a:t>
            </a:r>
            <a:r>
              <a:rPr lang="en-GB" altLang="it-IT" sz="1200" dirty="0" err="1">
                <a:solidFill>
                  <a:srgbClr val="3465A4"/>
                </a:solidFill>
                <a:latin typeface="Liberation Sans Narrow" pitchFamily="32" charset="0"/>
              </a:rPr>
              <a:t>richiede</a:t>
            </a:r>
            <a:r>
              <a:rPr lang="en-GB" altLang="it-IT" sz="1200" dirty="0">
                <a:solidFill>
                  <a:srgbClr val="3465A4"/>
                </a:solidFill>
                <a:latin typeface="Liberation Sans Narrow" pitchFamily="32" charset="0"/>
              </a:rPr>
              <a:t> </a:t>
            </a:r>
            <a:r>
              <a:rPr lang="en-GB" altLang="it-IT" sz="1200" dirty="0" err="1">
                <a:solidFill>
                  <a:srgbClr val="3465A4"/>
                </a:solidFill>
                <a:latin typeface="Liberation Sans Narrow" pitchFamily="32" charset="0"/>
              </a:rPr>
              <a:t>radiologo</a:t>
            </a:r>
            <a:r>
              <a:rPr lang="en-GB" altLang="it-IT" sz="1200" dirty="0">
                <a:solidFill>
                  <a:srgbClr val="3465A4"/>
                </a:solidFill>
                <a:latin typeface="Liberation Sans Narrow" pitchFamily="32" charset="0"/>
              </a:rPr>
              <a:t>, </a:t>
            </a:r>
          </a:p>
          <a:p>
            <a:pPr>
              <a:buClrTx/>
              <a:buSzTx/>
              <a:buFontTx/>
              <a:buNone/>
            </a:pPr>
            <a:r>
              <a:rPr lang="en-GB" altLang="it-IT" sz="1200" dirty="0" err="1">
                <a:solidFill>
                  <a:srgbClr val="3465A4"/>
                </a:solidFill>
                <a:latin typeface="Liberation Sans Narrow" pitchFamily="32" charset="0"/>
              </a:rPr>
              <a:t>esposizione</a:t>
            </a:r>
            <a:r>
              <a:rPr lang="en-GB" altLang="it-IT" sz="1200" dirty="0">
                <a:solidFill>
                  <a:srgbClr val="3465A4"/>
                </a:solidFill>
                <a:latin typeface="Liberation Sans Narrow" pitchFamily="32" charset="0"/>
              </a:rPr>
              <a:t> a </a:t>
            </a:r>
            <a:r>
              <a:rPr lang="en-GB" altLang="it-IT" sz="1200" dirty="0" err="1">
                <a:solidFill>
                  <a:srgbClr val="3465A4"/>
                </a:solidFill>
                <a:latin typeface="Liberation Sans Narrow" pitchFamily="32" charset="0"/>
              </a:rPr>
              <a:t>raggi</a:t>
            </a:r>
            <a:r>
              <a:rPr lang="en-GB" altLang="it-IT" sz="1200" dirty="0">
                <a:solidFill>
                  <a:srgbClr val="3465A4"/>
                </a:solidFill>
                <a:latin typeface="Liberation Sans Narrow" pitchFamily="32" charset="0"/>
              </a:rPr>
              <a:t> (minima), </a:t>
            </a:r>
            <a:r>
              <a:rPr lang="en-GB" altLang="it-IT" sz="1200" dirty="0" err="1">
                <a:solidFill>
                  <a:srgbClr val="3465A4"/>
                </a:solidFill>
                <a:latin typeface="Liberation Sans Narrow" pitchFamily="32" charset="0"/>
              </a:rPr>
              <a:t>controindicata</a:t>
            </a:r>
            <a:r>
              <a:rPr lang="en-GB" altLang="it-IT" sz="1200" dirty="0">
                <a:solidFill>
                  <a:srgbClr val="3465A4"/>
                </a:solidFill>
                <a:latin typeface="Liberation Sans Narrow" pitchFamily="32" charset="0"/>
              </a:rPr>
              <a:t> in </a:t>
            </a:r>
            <a:r>
              <a:rPr lang="en-GB" altLang="it-IT" sz="1200" dirty="0" err="1">
                <a:solidFill>
                  <a:srgbClr val="3465A4"/>
                </a:solidFill>
                <a:latin typeface="Liberation Sans Narrow" pitchFamily="32" charset="0"/>
              </a:rPr>
              <a:t>gravidanza</a:t>
            </a:r>
            <a:r>
              <a:rPr lang="en-GB" altLang="it-IT" sz="1200" dirty="0">
                <a:solidFill>
                  <a:srgbClr val="3465A4"/>
                </a:solidFill>
                <a:latin typeface="Liberation Sans Narrow" pitchFamily="32" charset="0"/>
              </a:rPr>
              <a:t>,</a:t>
            </a:r>
          </a:p>
          <a:p>
            <a:pPr>
              <a:buClrTx/>
              <a:buSzTx/>
              <a:buFontTx/>
              <a:buNone/>
            </a:pPr>
            <a:r>
              <a:rPr lang="en-GB" altLang="it-IT" sz="1200" dirty="0" err="1">
                <a:solidFill>
                  <a:srgbClr val="3465A4"/>
                </a:solidFill>
                <a:latin typeface="Liberation Sans Narrow" pitchFamily="32" charset="0"/>
              </a:rPr>
              <a:t>influenzata</a:t>
            </a:r>
            <a:r>
              <a:rPr lang="en-GB" altLang="it-IT" sz="1200" dirty="0">
                <a:solidFill>
                  <a:srgbClr val="3465A4"/>
                </a:solidFill>
                <a:latin typeface="Liberation Sans Narrow" pitchFamily="32" charset="0"/>
              </a:rPr>
              <a:t> da </a:t>
            </a:r>
            <a:r>
              <a:rPr lang="en-GB" altLang="it-IT" sz="1200" dirty="0" err="1">
                <a:solidFill>
                  <a:srgbClr val="3465A4"/>
                </a:solidFill>
                <a:latin typeface="Liberation Sans Narrow" pitchFamily="32" charset="0"/>
              </a:rPr>
              <a:t>stato</a:t>
            </a:r>
            <a:r>
              <a:rPr lang="en-GB" altLang="it-IT" sz="1200" dirty="0">
                <a:solidFill>
                  <a:srgbClr val="3465A4"/>
                </a:solidFill>
                <a:latin typeface="Liberation Sans Narrow" pitchFamily="32" charset="0"/>
              </a:rPr>
              <a:t> di </a:t>
            </a:r>
            <a:r>
              <a:rPr lang="en-GB" altLang="it-IT" sz="1200" dirty="0" err="1">
                <a:solidFill>
                  <a:srgbClr val="3465A4"/>
                </a:solidFill>
                <a:latin typeface="Liberation Sans Narrow" pitchFamily="32" charset="0"/>
              </a:rPr>
              <a:t>idratazione</a:t>
            </a:r>
            <a:r>
              <a:rPr lang="en-GB" altLang="it-IT" sz="1200" dirty="0">
                <a:solidFill>
                  <a:srgbClr val="3465A4"/>
                </a:solidFill>
                <a:latin typeface="Liberation Sans Narrow" pitchFamily="32" charset="0"/>
              </a:rPr>
              <a:t>, non </a:t>
            </a:r>
            <a:r>
              <a:rPr lang="en-GB" altLang="it-IT" sz="1200" dirty="0" err="1">
                <a:solidFill>
                  <a:srgbClr val="3465A4"/>
                </a:solidFill>
                <a:latin typeface="Liberation Sans Narrow" pitchFamily="32" charset="0"/>
              </a:rPr>
              <a:t>compatibile</a:t>
            </a:r>
            <a:r>
              <a:rPr lang="en-GB" altLang="it-IT" sz="1200" dirty="0">
                <a:solidFill>
                  <a:srgbClr val="3465A4"/>
                </a:solidFill>
                <a:latin typeface="Liberation Sans Narrow" pitchFamily="32" charset="0"/>
              </a:rPr>
              <a:t> con </a:t>
            </a:r>
            <a:r>
              <a:rPr lang="en-GB" altLang="it-IT" sz="1200" dirty="0" err="1">
                <a:solidFill>
                  <a:srgbClr val="3465A4"/>
                </a:solidFill>
                <a:latin typeface="Liberation Sans Narrow" pitchFamily="32" charset="0"/>
              </a:rPr>
              <a:t>misure</a:t>
            </a:r>
            <a:r>
              <a:rPr lang="en-GB" altLang="it-IT" sz="1200" dirty="0">
                <a:solidFill>
                  <a:srgbClr val="3465A4"/>
                </a:solidFill>
                <a:latin typeface="Liberation Sans Narrow" pitchFamily="32" charset="0"/>
              </a:rPr>
              <a:t> XXL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Time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Time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Time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dirty="0"/>
          </a:p>
        </p:txBody>
      </p:sp>
    </p:spTree>
    <p:extLst>
      <p:ext uri="{BB962C8B-B14F-4D97-AF65-F5344CB8AC3E}">
        <p14:creationId xmlns:p14="http://schemas.microsoft.com/office/powerpoint/2010/main" val="35189063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2209D89-3579-FECB-5A0C-E2A0D1A6401E}"/>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066E95EA-0B73-93DF-F571-C68E2691E12C}"/>
              </a:ext>
            </a:extLst>
          </p:cNvPr>
          <p:cNvSpPr>
            <a:spLocks noGrp="1" noChangeArrowheads="1"/>
          </p:cNvSpPr>
          <p:nvPr>
            <p:ph type="sldNum"/>
          </p:nvPr>
        </p:nvSpPr>
        <p:spPr>
          <a:ln/>
        </p:spPr>
        <p:txBody>
          <a:bodyPr/>
          <a:lstStyle/>
          <a:p>
            <a:fld id="{E1D10014-8ECD-6147-8C4D-7338EF0E012E}" type="slidenum">
              <a:rPr lang="it-IT" altLang="it-IT"/>
              <a:pPr/>
              <a:t>25</a:t>
            </a:fld>
            <a:endParaRPr lang="it-IT" altLang="it-IT"/>
          </a:p>
        </p:txBody>
      </p:sp>
      <p:sp>
        <p:nvSpPr>
          <p:cNvPr id="38913" name="Text Box 1">
            <a:extLst>
              <a:ext uri="{FF2B5EF4-FFF2-40B4-BE49-F238E27FC236}">
                <a16:creationId xmlns:a16="http://schemas.microsoft.com/office/drawing/2014/main" id="{AE95244C-D30E-EC5A-D277-2DB902BCE1B7}"/>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25</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8F3F17D7-9FFE-3882-7037-22248303E250}"/>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25</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F3517EB7-572A-BB73-98D5-FCCEB255021D}"/>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25</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DB10426A-FAA6-5E0E-6D5A-2EC9CFDD2AC8}"/>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DEF95ADC-108F-E523-4978-178458AD99F6}"/>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25</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0C2D90C9-D7BE-3A1C-CC12-D6E3F6460ACA}"/>
              </a:ext>
            </a:extLst>
          </p:cNvPr>
          <p:cNvSpPr>
            <a:spLocks noGrp="1"/>
          </p:cNvSpPr>
          <p:nvPr>
            <p:ph type="body" idx="1"/>
          </p:nvPr>
        </p:nvSpPr>
        <p:spPr/>
        <p:txBody>
          <a:bodyPr/>
          <a:lstStyle/>
          <a:p>
            <a:pPr>
              <a:buClrTx/>
              <a:buFontTx/>
              <a:buNone/>
            </a:pPr>
            <a:r>
              <a:rPr lang="en-GB" altLang="it-IT" dirty="0" err="1"/>
              <a:t>i</a:t>
            </a:r>
            <a:r>
              <a:rPr lang="en-GB" altLang="it-IT" dirty="0"/>
              <a:t> </a:t>
            </a:r>
            <a:r>
              <a:rPr lang="en-GB" altLang="it-IT" dirty="0" err="1"/>
              <a:t>compartimenti</a:t>
            </a:r>
            <a:r>
              <a:rPr lang="en-GB" altLang="it-IT" dirty="0"/>
              <a:t> </a:t>
            </a:r>
            <a:r>
              <a:rPr lang="en-GB" altLang="it-IT" dirty="0" err="1"/>
              <a:t>corporei</a:t>
            </a:r>
            <a:r>
              <a:rPr lang="en-GB" altLang="it-IT" dirty="0"/>
              <a:t> </a:t>
            </a:r>
            <a:r>
              <a:rPr lang="en-GB" altLang="it-IT" dirty="0" err="1"/>
              <a:t>sono</a:t>
            </a:r>
            <a:r>
              <a:rPr lang="en-GB" altLang="it-IT" b="1" dirty="0"/>
              <a:t> </a:t>
            </a:r>
            <a:r>
              <a:rPr lang="en-GB" altLang="it-IT" b="1" dirty="0" err="1"/>
              <a:t>stimati</a:t>
            </a:r>
            <a:r>
              <a:rPr lang="en-GB" altLang="it-IT" dirty="0"/>
              <a:t> in base a </a:t>
            </a:r>
            <a:r>
              <a:rPr lang="en-GB" altLang="it-IT" dirty="0" err="1"/>
              <a:t>modelli</a:t>
            </a:r>
            <a:r>
              <a:rPr lang="en-GB" altLang="it-IT" dirty="0"/>
              <a:t> </a:t>
            </a:r>
            <a:r>
              <a:rPr lang="en-GB" altLang="it-IT" dirty="0" err="1"/>
              <a:t>fisici</a:t>
            </a:r>
            <a:r>
              <a:rPr lang="en-GB" altLang="it-IT" dirty="0"/>
              <a:t>  </a:t>
            </a:r>
            <a:r>
              <a:rPr lang="en-GB" altLang="it-IT" dirty="0" err="1"/>
              <a:t>usando</a:t>
            </a:r>
            <a:r>
              <a:rPr lang="en-GB" altLang="it-IT" dirty="0"/>
              <a:t> </a:t>
            </a:r>
            <a:r>
              <a:rPr lang="en-GB" altLang="it-IT" dirty="0" err="1"/>
              <a:t>equazioni</a:t>
            </a:r>
            <a:r>
              <a:rPr lang="en-GB" altLang="it-IT" dirty="0"/>
              <a:t> </a:t>
            </a:r>
            <a:r>
              <a:rPr lang="en-GB" altLang="it-IT" dirty="0" err="1"/>
              <a:t>specifiche</a:t>
            </a:r>
            <a:r>
              <a:rPr lang="en-GB" altLang="it-IT" dirty="0"/>
              <a:t> per il </a:t>
            </a:r>
            <a:r>
              <a:rPr lang="en-GB" altLang="it-IT" dirty="0" err="1"/>
              <a:t>dispositivo</a:t>
            </a:r>
            <a:r>
              <a:rPr lang="en-GB" altLang="it-IT" dirty="0"/>
              <a:t> </a:t>
            </a:r>
            <a:r>
              <a:rPr lang="en-GB" altLang="it-IT" dirty="0" err="1"/>
              <a:t>utilizzato</a:t>
            </a:r>
            <a:endParaRPr lang="en-GB" altLang="it-IT" dirty="0"/>
          </a:p>
          <a:p>
            <a:pPr>
              <a:buClrTx/>
              <a:buFontTx/>
              <a:buNone/>
            </a:pPr>
            <a:endParaRPr lang="en-GB" altLang="it-IT" dirty="0"/>
          </a:p>
          <a:p>
            <a:pPr>
              <a:buClrTx/>
              <a:buFontTx/>
              <a:buNone/>
            </a:pPr>
            <a:r>
              <a:rPr lang="it-IT" dirty="0">
                <a:effectLst/>
                <a:latin typeface="Times" pitchFamily="2" charset="0"/>
              </a:rPr>
              <a:t>MF-BIA </a:t>
            </a:r>
            <a:r>
              <a:rPr lang="it-IT" dirty="0" err="1">
                <a:effectLst/>
                <a:latin typeface="Times" pitchFamily="2" charset="0"/>
              </a:rPr>
              <a:t>measures</a:t>
            </a:r>
            <a:r>
              <a:rPr lang="it-IT" dirty="0">
                <a:effectLst/>
                <a:latin typeface="Times" pitchFamily="2" charset="0"/>
              </a:rPr>
              <a:t> </a:t>
            </a:r>
            <a:r>
              <a:rPr lang="en-GB" altLang="it-IT" dirty="0"/>
              <a:t>intracellular water (ICW)and extracellular water (ECW) using several </a:t>
            </a:r>
            <a:r>
              <a:rPr lang="en-GB" altLang="it-IT" dirty="0" err="1"/>
              <a:t>frequencies,and</a:t>
            </a:r>
            <a:r>
              <a:rPr lang="en-GB" altLang="it-IT" dirty="0"/>
              <a:t> the sum results in total body water (TBW). TBW/0.73 is FFM  (Fat free mass)</a:t>
            </a:r>
          </a:p>
          <a:p>
            <a:pPr>
              <a:buClrTx/>
              <a:buFontTx/>
              <a:buNone/>
            </a:pPr>
            <a:r>
              <a:rPr lang="en-GB" altLang="it-IT" dirty="0"/>
              <a:t>FFM – bones = lean soft tissue (LST)</a:t>
            </a:r>
          </a:p>
          <a:p>
            <a:r>
              <a:rPr lang="it-IT" dirty="0">
                <a:effectLst/>
                <a:latin typeface="Times" pitchFamily="2" charset="0"/>
              </a:rPr>
              <a:t>FFM </a:t>
            </a:r>
            <a:r>
              <a:rPr lang="it-IT" dirty="0" err="1">
                <a:effectLst/>
                <a:latin typeface="Times" pitchFamily="2" charset="0"/>
              </a:rPr>
              <a:t>is</a:t>
            </a:r>
            <a:r>
              <a:rPr lang="it-IT" dirty="0">
                <a:effectLst/>
                <a:latin typeface="Times" pitchFamily="2" charset="0"/>
              </a:rPr>
              <a:t> </a:t>
            </a:r>
            <a:r>
              <a:rPr lang="it-IT" dirty="0" err="1">
                <a:effectLst/>
                <a:latin typeface="Times" pitchFamily="2" charset="0"/>
              </a:rPr>
              <a:t>estimated</a:t>
            </a:r>
            <a:r>
              <a:rPr lang="it-IT" dirty="0">
                <a:effectLst/>
                <a:latin typeface="Times" pitchFamily="2" charset="0"/>
              </a:rPr>
              <a:t> </a:t>
            </a:r>
            <a:r>
              <a:rPr lang="it-IT" dirty="0" err="1">
                <a:effectLst/>
                <a:latin typeface="Times" pitchFamily="2" charset="0"/>
              </a:rPr>
              <a:t>assuming</a:t>
            </a:r>
            <a:r>
              <a:rPr lang="it-IT" dirty="0">
                <a:effectLst/>
                <a:latin typeface="Times" pitchFamily="2" charset="0"/>
              </a:rPr>
              <a:t> a </a:t>
            </a:r>
            <a:r>
              <a:rPr lang="it-IT" dirty="0" err="1">
                <a:effectLst/>
                <a:latin typeface="Times" pitchFamily="2" charset="0"/>
              </a:rPr>
              <a:t>constant</a:t>
            </a:r>
            <a:r>
              <a:rPr lang="it-IT" dirty="0">
                <a:effectLst/>
                <a:latin typeface="Times" pitchFamily="2" charset="0"/>
              </a:rPr>
              <a:t> </a:t>
            </a:r>
            <a:r>
              <a:rPr lang="it-IT" dirty="0" err="1">
                <a:effectLst/>
                <a:latin typeface="Times" pitchFamily="2" charset="0"/>
              </a:rPr>
              <a:t>hydration</a:t>
            </a:r>
            <a:r>
              <a:rPr lang="it-IT" dirty="0">
                <a:effectLst/>
                <a:latin typeface="Times" pitchFamily="2" charset="0"/>
              </a:rPr>
              <a:t> of FFM of 73%.</a:t>
            </a:r>
          </a:p>
          <a:p>
            <a:endParaRPr lang="it-IT" dirty="0">
              <a:effectLst/>
              <a:latin typeface="Times" pitchFamily="2" charset="0"/>
            </a:endParaRPr>
          </a:p>
          <a:p>
            <a:pPr>
              <a:buClrTx/>
              <a:buFontTx/>
              <a:buNone/>
            </a:pPr>
            <a:r>
              <a:rPr lang="en-GB" altLang="it-IT" b="1" dirty="0" err="1"/>
              <a:t>monofrequenza</a:t>
            </a:r>
            <a:r>
              <a:rPr lang="en-GB" altLang="it-IT" dirty="0"/>
              <a:t> (SF-BIA) &gt;&gt; TBW e FFM</a:t>
            </a:r>
          </a:p>
          <a:p>
            <a:pPr>
              <a:buClrTx/>
              <a:buFontTx/>
              <a:buNone/>
            </a:pPr>
            <a:r>
              <a:rPr lang="en-GB" altLang="it-IT" b="1" dirty="0" err="1"/>
              <a:t>multifrequenza</a:t>
            </a:r>
            <a:r>
              <a:rPr lang="en-GB" altLang="it-IT" dirty="0"/>
              <a:t> (MF-BIA) &gt;&gt; ICW ECW TBW FFM</a:t>
            </a:r>
          </a:p>
          <a:p>
            <a:pPr>
              <a:buClrTx/>
              <a:buFontTx/>
              <a:buNone/>
            </a:pPr>
            <a:r>
              <a:rPr lang="en-GB" altLang="it-IT" b="0" dirty="0" err="1"/>
              <a:t>spettroscopia</a:t>
            </a:r>
            <a:r>
              <a:rPr lang="en-GB" altLang="it-IT" b="0" dirty="0"/>
              <a:t> (BIS) &gt;&gt; ICW ECW</a:t>
            </a:r>
          </a:p>
          <a:p>
            <a:pPr>
              <a:buClrTx/>
              <a:buFontTx/>
              <a:buNone/>
            </a:pPr>
            <a:r>
              <a:rPr lang="en-GB" altLang="it-IT" b="1" dirty="0" err="1"/>
              <a:t>vettoriale</a:t>
            </a:r>
            <a:r>
              <a:rPr lang="en-GB" altLang="it-IT" b="1" dirty="0"/>
              <a:t> </a:t>
            </a:r>
            <a:r>
              <a:rPr lang="en-GB" altLang="it-IT" dirty="0"/>
              <a:t>(BIVA) </a:t>
            </a:r>
          </a:p>
          <a:p>
            <a:endParaRPr lang="it-IT" dirty="0">
              <a:effectLst/>
              <a:latin typeface="Times" pitchFamily="2" charset="0"/>
            </a:endParaRPr>
          </a:p>
          <a:p>
            <a:pPr>
              <a:buClrTx/>
              <a:buFontTx/>
              <a:buNone/>
            </a:pPr>
            <a:endParaRPr lang="en-GB" altLang="it-IT" dirty="0"/>
          </a:p>
          <a:p>
            <a:pPr>
              <a:buClrTx/>
              <a:buFontTx/>
              <a:buNone/>
            </a:pPr>
            <a:endParaRPr lang="en-GB" altLang="it-IT" dirty="0"/>
          </a:p>
          <a:p>
            <a:pPr>
              <a:buClrTx/>
              <a:buFontTx/>
              <a:buNone/>
            </a:pPr>
            <a:endParaRPr lang="en-GB" altLang="it-IT" dirty="0"/>
          </a:p>
          <a:p>
            <a:endParaRPr dirty="0"/>
          </a:p>
        </p:txBody>
      </p:sp>
    </p:spTree>
    <p:extLst>
      <p:ext uri="{BB962C8B-B14F-4D97-AF65-F5344CB8AC3E}">
        <p14:creationId xmlns:p14="http://schemas.microsoft.com/office/powerpoint/2010/main" val="18667420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6298551-4E09-BA76-35C1-2227F8D0FEFD}"/>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7E2477FD-2D2D-0BA4-2819-CA9156EC3223}"/>
              </a:ext>
            </a:extLst>
          </p:cNvPr>
          <p:cNvSpPr>
            <a:spLocks noGrp="1" noChangeArrowheads="1"/>
          </p:cNvSpPr>
          <p:nvPr>
            <p:ph type="sldNum"/>
          </p:nvPr>
        </p:nvSpPr>
        <p:spPr>
          <a:ln/>
        </p:spPr>
        <p:txBody>
          <a:bodyPr/>
          <a:lstStyle/>
          <a:p>
            <a:fld id="{E1D10014-8ECD-6147-8C4D-7338EF0E012E}" type="slidenum">
              <a:rPr lang="it-IT" altLang="it-IT"/>
              <a:pPr/>
              <a:t>26</a:t>
            </a:fld>
            <a:endParaRPr lang="it-IT" altLang="it-IT"/>
          </a:p>
        </p:txBody>
      </p:sp>
      <p:sp>
        <p:nvSpPr>
          <p:cNvPr id="38913" name="Text Box 1">
            <a:extLst>
              <a:ext uri="{FF2B5EF4-FFF2-40B4-BE49-F238E27FC236}">
                <a16:creationId xmlns:a16="http://schemas.microsoft.com/office/drawing/2014/main" id="{B26CABE6-42F9-670B-699F-AD1D2115A9C3}"/>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26</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8F2322A1-CFA0-AF27-BDE4-41628F8B53E8}"/>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26</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0BC5A53B-661C-431E-B2D8-A775322D555B}"/>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26</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6CC1BC50-C5E8-8A4B-DD5A-B7E227632FA7}"/>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5B4E38F4-E453-0047-B51A-EDC51CDB55A6}"/>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26</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10829619-F273-2F30-11D8-0CE00A42138E}"/>
              </a:ext>
            </a:extLst>
          </p:cNvPr>
          <p:cNvSpPr>
            <a:spLocks noGrp="1"/>
          </p:cNvSpPr>
          <p:nvPr>
            <p:ph type="body" idx="1"/>
          </p:nvPr>
        </p:nvSpPr>
        <p:spPr/>
        <p:txBody>
          <a:bodyPr/>
          <a:lstStyle/>
          <a:p>
            <a:r>
              <a:rPr lang="it-IT" dirty="0" err="1">
                <a:effectLst/>
                <a:latin typeface="Times" pitchFamily="2" charset="0"/>
              </a:rPr>
              <a:t>resistance</a:t>
            </a:r>
            <a:r>
              <a:rPr lang="it-IT" dirty="0">
                <a:effectLst/>
                <a:latin typeface="Times" pitchFamily="2" charset="0"/>
              </a:rPr>
              <a:t> (</a:t>
            </a:r>
            <a:r>
              <a:rPr lang="it-IT" dirty="0" err="1">
                <a:effectLst/>
                <a:latin typeface="Times" pitchFamily="2" charset="0"/>
              </a:rPr>
              <a:t>R</a:t>
            </a:r>
            <a:r>
              <a:rPr lang="it-IT" dirty="0">
                <a:effectLst/>
                <a:latin typeface="Times" pitchFamily="2" charset="0"/>
              </a:rPr>
              <a:t>) and </a:t>
            </a:r>
            <a:r>
              <a:rPr lang="it-IT" dirty="0" err="1">
                <a:effectLst/>
                <a:latin typeface="Times" pitchFamily="2" charset="0"/>
              </a:rPr>
              <a:t>reactance</a:t>
            </a:r>
            <a:r>
              <a:rPr lang="it-IT" dirty="0">
                <a:effectLst/>
                <a:latin typeface="Times" pitchFamily="2" charset="0"/>
              </a:rPr>
              <a:t> (</a:t>
            </a:r>
            <a:r>
              <a:rPr lang="it-IT" dirty="0" err="1">
                <a:effectLst/>
                <a:latin typeface="Times" pitchFamily="2" charset="0"/>
              </a:rPr>
              <a:t>Xc</a:t>
            </a:r>
            <a:r>
              <a:rPr lang="it-IT" dirty="0">
                <a:effectLst/>
                <a:latin typeface="Times" pitchFamily="2" charset="0"/>
              </a:rPr>
              <a:t>). From </a:t>
            </a:r>
            <a:r>
              <a:rPr lang="it-IT" dirty="0" err="1">
                <a:effectLst/>
                <a:latin typeface="Times" pitchFamily="2" charset="0"/>
              </a:rPr>
              <a:t>their</a:t>
            </a:r>
            <a:r>
              <a:rPr lang="it-IT" dirty="0">
                <a:effectLst/>
                <a:latin typeface="Times" pitchFamily="2" charset="0"/>
              </a:rPr>
              <a:t> </a:t>
            </a:r>
            <a:r>
              <a:rPr lang="it-IT" dirty="0" err="1">
                <a:effectLst/>
                <a:latin typeface="Times" pitchFamily="2" charset="0"/>
              </a:rPr>
              <a:t>combination</a:t>
            </a:r>
            <a:r>
              <a:rPr lang="it-IT" dirty="0">
                <a:effectLst/>
                <a:latin typeface="Times" pitchFamily="2" charset="0"/>
              </a:rPr>
              <a:t>, a single </a:t>
            </a:r>
            <a:r>
              <a:rPr lang="it-IT" dirty="0" err="1">
                <a:effectLst/>
                <a:latin typeface="Times" pitchFamily="2" charset="0"/>
              </a:rPr>
              <a:t>parameter</a:t>
            </a:r>
            <a:r>
              <a:rPr lang="it-IT" dirty="0">
                <a:effectLst/>
                <a:latin typeface="Times" pitchFamily="2" charset="0"/>
              </a:rPr>
              <a:t> </a:t>
            </a:r>
            <a:r>
              <a:rPr lang="it-IT" dirty="0" err="1">
                <a:effectLst/>
                <a:latin typeface="Times" pitchFamily="2" charset="0"/>
              </a:rPr>
              <a:t>called</a:t>
            </a:r>
            <a:r>
              <a:rPr lang="it-IT" dirty="0">
                <a:effectLst/>
                <a:latin typeface="Times" pitchFamily="2" charset="0"/>
              </a:rPr>
              <a:t> </a:t>
            </a:r>
            <a:r>
              <a:rPr lang="it-IT" dirty="0" err="1">
                <a:effectLst/>
                <a:latin typeface="Times" pitchFamily="2" charset="0"/>
              </a:rPr>
              <a:t>phase</a:t>
            </a:r>
            <a:r>
              <a:rPr lang="it-IT" dirty="0">
                <a:effectLst/>
                <a:latin typeface="Times" pitchFamily="2" charset="0"/>
              </a:rPr>
              <a:t> angle (</a:t>
            </a:r>
            <a:r>
              <a:rPr lang="it-IT" dirty="0" err="1">
                <a:effectLst/>
                <a:latin typeface="Times" pitchFamily="2" charset="0"/>
              </a:rPr>
              <a:t>PhA</a:t>
            </a:r>
            <a:r>
              <a:rPr lang="it-IT" dirty="0">
                <a:effectLst/>
                <a:latin typeface="Times" pitchFamily="2" charset="0"/>
              </a:rPr>
              <a:t>)</a:t>
            </a:r>
            <a:r>
              <a:rPr lang="it-IT" dirty="0" err="1">
                <a:effectLst/>
                <a:latin typeface="Helvetica" pitchFamily="2" charset="0"/>
              </a:rPr>
              <a:t>d</a:t>
            </a:r>
            <a:r>
              <a:rPr lang="it-IT" dirty="0" err="1">
                <a:effectLst/>
                <a:latin typeface="Times" pitchFamily="2" charset="0"/>
              </a:rPr>
              <a:t>re</a:t>
            </a:r>
            <a:r>
              <a:rPr lang="it-IT" dirty="0" err="1">
                <a:effectLst/>
                <a:latin typeface="Helvetica" pitchFamily="2" charset="0"/>
              </a:rPr>
              <a:t>fl</a:t>
            </a:r>
            <a:r>
              <a:rPr lang="it-IT" dirty="0" err="1">
                <a:effectLst/>
                <a:latin typeface="Times" pitchFamily="2" charset="0"/>
              </a:rPr>
              <a:t>ecting</a:t>
            </a:r>
            <a:r>
              <a:rPr lang="it-IT" dirty="0">
                <a:effectLst/>
                <a:latin typeface="Times" pitchFamily="2" charset="0"/>
              </a:rPr>
              <a:t> </a:t>
            </a:r>
            <a:r>
              <a:rPr lang="it-IT" dirty="0" err="1">
                <a:effectLst/>
                <a:latin typeface="Times" pitchFamily="2" charset="0"/>
              </a:rPr>
              <a:t>cellular</a:t>
            </a:r>
            <a:r>
              <a:rPr lang="it-IT" dirty="0">
                <a:effectLst/>
                <a:latin typeface="Times" pitchFamily="2" charset="0"/>
              </a:rPr>
              <a:t> mass and health (soft-</a:t>
            </a:r>
            <a:r>
              <a:rPr lang="it-IT" dirty="0" err="1">
                <a:effectLst/>
                <a:latin typeface="Times" pitchFamily="2" charset="0"/>
              </a:rPr>
              <a:t>tissue</a:t>
            </a:r>
            <a:r>
              <a:rPr lang="it-IT" dirty="0">
                <a:effectLst/>
                <a:latin typeface="Times" pitchFamily="2" charset="0"/>
              </a:rPr>
              <a:t> </a:t>
            </a:r>
            <a:r>
              <a:rPr lang="it-IT" dirty="0" err="1">
                <a:effectLst/>
                <a:latin typeface="Times" pitchFamily="2" charset="0"/>
              </a:rPr>
              <a:t>quantity</a:t>
            </a:r>
            <a:r>
              <a:rPr lang="it-IT" dirty="0">
                <a:effectLst/>
                <a:latin typeface="Times" pitchFamily="2" charset="0"/>
              </a:rPr>
              <a:t> and </a:t>
            </a:r>
            <a:r>
              <a:rPr lang="it-IT" dirty="0" err="1">
                <a:effectLst/>
                <a:latin typeface="Times" pitchFamily="2" charset="0"/>
              </a:rPr>
              <a:t>quality</a:t>
            </a:r>
            <a:r>
              <a:rPr lang="it-IT" dirty="0">
                <a:effectLst/>
                <a:latin typeface="Times" pitchFamily="2" charset="0"/>
              </a:rPr>
              <a:t>)</a:t>
            </a:r>
            <a:r>
              <a:rPr lang="it-IT" dirty="0">
                <a:effectLst/>
                <a:latin typeface="Helvetica" pitchFamily="2" charset="0"/>
              </a:rPr>
              <a:t> </a:t>
            </a:r>
            <a:r>
              <a:rPr lang="it-IT" dirty="0" err="1">
                <a:effectLst/>
                <a:latin typeface="Times" pitchFamily="2" charset="0"/>
              </a:rPr>
              <a:t>has</a:t>
            </a:r>
            <a:r>
              <a:rPr lang="it-IT" dirty="0">
                <a:effectLst/>
                <a:latin typeface="Times" pitchFamily="2" charset="0"/>
              </a:rPr>
              <a:t> </a:t>
            </a:r>
            <a:r>
              <a:rPr lang="it-IT" dirty="0" err="1">
                <a:effectLst/>
                <a:latin typeface="Times" pitchFamily="2" charset="0"/>
              </a:rPr>
              <a:t>been</a:t>
            </a:r>
            <a:r>
              <a:rPr lang="it-IT" dirty="0">
                <a:effectLst/>
                <a:latin typeface="Times" pitchFamily="2" charset="0"/>
              </a:rPr>
              <a:t> </a:t>
            </a:r>
            <a:r>
              <a:rPr lang="it-IT" dirty="0" err="1">
                <a:effectLst/>
                <a:latin typeface="Times" pitchFamily="2" charset="0"/>
              </a:rPr>
              <a:t>proposed</a:t>
            </a:r>
            <a:r>
              <a:rPr lang="it-IT" dirty="0">
                <a:effectLst/>
                <a:latin typeface="Times" pitchFamily="2" charset="0"/>
              </a:rPr>
              <a:t> and </a:t>
            </a:r>
            <a:r>
              <a:rPr lang="it-IT" dirty="0" err="1">
                <a:effectLst/>
                <a:latin typeface="Times" pitchFamily="2" charset="0"/>
              </a:rPr>
              <a:t>validated</a:t>
            </a:r>
            <a:r>
              <a:rPr lang="it-IT" dirty="0">
                <a:effectLst/>
                <a:latin typeface="Times" pitchFamily="2" charset="0"/>
              </a:rPr>
              <a:t> </a:t>
            </a:r>
            <a:r>
              <a:rPr lang="it-IT" dirty="0" err="1">
                <a:effectLst/>
                <a:latin typeface="Times" pitchFamily="2" charset="0"/>
              </a:rPr>
              <a:t>against</a:t>
            </a:r>
            <a:r>
              <a:rPr lang="it-IT" dirty="0">
                <a:effectLst/>
                <a:latin typeface="Times" pitchFamily="2" charset="0"/>
              </a:rPr>
              <a:t> multiple </a:t>
            </a:r>
            <a:r>
              <a:rPr lang="it-IT" dirty="0" err="1">
                <a:effectLst/>
                <a:latin typeface="Times" pitchFamily="2" charset="0"/>
              </a:rPr>
              <a:t>outcomes</a:t>
            </a:r>
            <a:r>
              <a:rPr lang="it-IT" dirty="0">
                <a:effectLst/>
                <a:latin typeface="Times" pitchFamily="2" charset="0"/>
              </a:rPr>
              <a:t>.</a:t>
            </a:r>
          </a:p>
          <a:p>
            <a:endParaRPr lang="it-IT" dirty="0">
              <a:effectLst/>
              <a:latin typeface="Times" pitchFamily="2" charset="0"/>
            </a:endParaRPr>
          </a:p>
          <a:p>
            <a:r>
              <a:rPr lang="it-IT" dirty="0">
                <a:effectLst/>
                <a:latin typeface="Times" pitchFamily="2" charset="0"/>
              </a:rPr>
              <a:t>high </a:t>
            </a:r>
            <a:r>
              <a:rPr lang="it-IT" dirty="0" err="1">
                <a:effectLst/>
                <a:latin typeface="Times" pitchFamily="2" charset="0"/>
              </a:rPr>
              <a:t>PhA</a:t>
            </a:r>
            <a:r>
              <a:rPr lang="it-IT" dirty="0">
                <a:effectLst/>
                <a:latin typeface="Times" pitchFamily="2" charset="0"/>
              </a:rPr>
              <a:t>= </a:t>
            </a:r>
            <a:r>
              <a:rPr lang="it-IT" dirty="0" err="1">
                <a:effectLst/>
                <a:latin typeface="Times" pitchFamily="2" charset="0"/>
              </a:rPr>
              <a:t>greater</a:t>
            </a:r>
            <a:r>
              <a:rPr lang="it-IT" dirty="0">
                <a:effectLst/>
                <a:latin typeface="Times" pitchFamily="2" charset="0"/>
              </a:rPr>
              <a:t> </a:t>
            </a:r>
            <a:r>
              <a:rPr lang="it-IT" dirty="0" err="1">
                <a:effectLst/>
                <a:latin typeface="Times" pitchFamily="2" charset="0"/>
              </a:rPr>
              <a:t>cellularity</a:t>
            </a:r>
            <a:r>
              <a:rPr lang="it-IT" dirty="0">
                <a:effectLst/>
                <a:latin typeface="Times" pitchFamily="2" charset="0"/>
              </a:rPr>
              <a:t> (e.g. more BCM relative to FFM), </a:t>
            </a:r>
            <a:r>
              <a:rPr lang="it-IT" dirty="0" err="1">
                <a:effectLst/>
                <a:latin typeface="Times" pitchFamily="2" charset="0"/>
              </a:rPr>
              <a:t>cellular</a:t>
            </a:r>
            <a:r>
              <a:rPr lang="it-IT" dirty="0">
                <a:effectLst/>
                <a:latin typeface="Times" pitchFamily="2" charset="0"/>
              </a:rPr>
              <a:t> </a:t>
            </a:r>
            <a:r>
              <a:rPr lang="it-IT" dirty="0" err="1">
                <a:effectLst/>
                <a:latin typeface="Times" pitchFamily="2" charset="0"/>
              </a:rPr>
              <a:t>integrity</a:t>
            </a:r>
            <a:r>
              <a:rPr lang="it-IT" dirty="0">
                <a:effectLst/>
                <a:latin typeface="Times" pitchFamily="2" charset="0"/>
              </a:rPr>
              <a:t> and </a:t>
            </a:r>
            <a:r>
              <a:rPr lang="it-IT" dirty="0" err="1">
                <a:effectLst/>
                <a:latin typeface="Times" pitchFamily="2" charset="0"/>
              </a:rPr>
              <a:t>cell</a:t>
            </a:r>
            <a:r>
              <a:rPr lang="it-IT" dirty="0">
                <a:effectLst/>
                <a:latin typeface="Times" pitchFamily="2" charset="0"/>
              </a:rPr>
              <a:t> </a:t>
            </a:r>
            <a:r>
              <a:rPr lang="it-IT" dirty="0" err="1">
                <a:effectLst/>
                <a:latin typeface="Times" pitchFamily="2" charset="0"/>
              </a:rPr>
              <a:t>functions</a:t>
            </a:r>
            <a:endParaRPr lang="it-IT" dirty="0">
              <a:effectLst/>
              <a:latin typeface="Times" pitchFamily="2" charset="0"/>
            </a:endParaRPr>
          </a:p>
          <a:p>
            <a:endParaRPr lang="it-IT" dirty="0"/>
          </a:p>
          <a:p>
            <a:r>
              <a:rPr lang="it-IT" dirty="0">
                <a:effectLst/>
                <a:latin typeface="Times" pitchFamily="2" charset="0"/>
              </a:rPr>
              <a:t>an </a:t>
            </a:r>
            <a:r>
              <a:rPr lang="it-IT" dirty="0" err="1">
                <a:effectLst/>
                <a:latin typeface="Times" pitchFamily="2" charset="0"/>
              </a:rPr>
              <a:t>association</a:t>
            </a:r>
            <a:r>
              <a:rPr lang="it-IT" dirty="0">
                <a:effectLst/>
                <a:latin typeface="Times" pitchFamily="2" charset="0"/>
              </a:rPr>
              <a:t> </a:t>
            </a:r>
            <a:r>
              <a:rPr lang="it-IT" dirty="0" err="1">
                <a:effectLst/>
                <a:latin typeface="Times" pitchFamily="2" charset="0"/>
              </a:rPr>
              <a:t>may</a:t>
            </a:r>
            <a:r>
              <a:rPr lang="it-IT" dirty="0">
                <a:effectLst/>
                <a:latin typeface="Times" pitchFamily="2" charset="0"/>
              </a:rPr>
              <a:t> be </a:t>
            </a:r>
            <a:r>
              <a:rPr lang="it-IT" dirty="0" err="1">
                <a:effectLst/>
                <a:latin typeface="Times" pitchFamily="2" charset="0"/>
              </a:rPr>
              <a:t>expected</a:t>
            </a:r>
            <a:r>
              <a:rPr lang="it-IT" dirty="0">
                <a:effectLst/>
                <a:latin typeface="Times" pitchFamily="2" charset="0"/>
              </a:rPr>
              <a:t> </a:t>
            </a:r>
            <a:r>
              <a:rPr lang="it-IT" dirty="0" err="1">
                <a:effectLst/>
                <a:latin typeface="Times" pitchFamily="2" charset="0"/>
              </a:rPr>
              <a:t>between</a:t>
            </a:r>
            <a:r>
              <a:rPr lang="it-IT" dirty="0">
                <a:effectLst/>
                <a:latin typeface="Times" pitchFamily="2" charset="0"/>
              </a:rPr>
              <a:t> </a:t>
            </a:r>
            <a:r>
              <a:rPr lang="it-IT" dirty="0" err="1">
                <a:effectLst/>
                <a:latin typeface="Times" pitchFamily="2" charset="0"/>
              </a:rPr>
              <a:t>PhA</a:t>
            </a:r>
            <a:r>
              <a:rPr lang="it-IT" dirty="0">
                <a:effectLst/>
                <a:latin typeface="Times" pitchFamily="2" charset="0"/>
              </a:rPr>
              <a:t> and </a:t>
            </a:r>
            <a:r>
              <a:rPr lang="it-IT" dirty="0" err="1">
                <a:effectLst/>
                <a:latin typeface="Times" pitchFamily="2" charset="0"/>
              </a:rPr>
              <a:t>sarcopenia</a:t>
            </a:r>
            <a:r>
              <a:rPr lang="it-IT" dirty="0">
                <a:effectLst/>
                <a:latin typeface="Times" pitchFamily="2" charset="0"/>
              </a:rPr>
              <a:t> </a:t>
            </a:r>
            <a:r>
              <a:rPr lang="it-IT" dirty="0" err="1">
                <a:effectLst/>
                <a:latin typeface="Times" pitchFamily="2" charset="0"/>
              </a:rPr>
              <a:t>as</a:t>
            </a:r>
            <a:r>
              <a:rPr lang="it-IT" dirty="0">
                <a:effectLst/>
                <a:latin typeface="Times" pitchFamily="2" charset="0"/>
              </a:rPr>
              <a:t> </a:t>
            </a:r>
            <a:r>
              <a:rPr lang="it-IT" dirty="0" err="1">
                <a:effectLst/>
                <a:latin typeface="Times" pitchFamily="2" charset="0"/>
              </a:rPr>
              <a:t>de</a:t>
            </a:r>
            <a:r>
              <a:rPr lang="it-IT" dirty="0" err="1">
                <a:effectLst/>
                <a:latin typeface="Helvetica" pitchFamily="2" charset="0"/>
              </a:rPr>
              <a:t>fi</a:t>
            </a:r>
            <a:r>
              <a:rPr lang="it-IT" dirty="0" err="1">
                <a:effectLst/>
                <a:latin typeface="Times" pitchFamily="2" charset="0"/>
              </a:rPr>
              <a:t>ned</a:t>
            </a:r>
            <a:r>
              <a:rPr lang="it-IT" dirty="0">
                <a:effectLst/>
                <a:latin typeface="Times" pitchFamily="2" charset="0"/>
              </a:rPr>
              <a:t> by low </a:t>
            </a:r>
            <a:r>
              <a:rPr lang="it-IT" dirty="0" err="1">
                <a:effectLst/>
                <a:latin typeface="Times" pitchFamily="2" charset="0"/>
              </a:rPr>
              <a:t>skeletal</a:t>
            </a:r>
            <a:r>
              <a:rPr lang="it-IT" dirty="0">
                <a:effectLst/>
                <a:latin typeface="Times" pitchFamily="2" charset="0"/>
              </a:rPr>
              <a:t> muscle mass (SMM) and </a:t>
            </a:r>
            <a:r>
              <a:rPr lang="it-IT" dirty="0" err="1">
                <a:effectLst/>
                <a:latin typeface="Times" pitchFamily="2" charset="0"/>
              </a:rPr>
              <a:t>loss</a:t>
            </a:r>
            <a:r>
              <a:rPr lang="it-IT" dirty="0">
                <a:effectLst/>
                <a:latin typeface="Times" pitchFamily="2" charset="0"/>
              </a:rPr>
              <a:t> of muscle </a:t>
            </a:r>
            <a:r>
              <a:rPr lang="it-IT" dirty="0" err="1">
                <a:effectLst/>
                <a:latin typeface="Times" pitchFamily="2" charset="0"/>
              </a:rPr>
              <a:t>function</a:t>
            </a:r>
            <a:r>
              <a:rPr lang="it-IT" dirty="0">
                <a:effectLst/>
                <a:latin typeface="Times" pitchFamily="2" charset="0"/>
              </a:rPr>
              <a:t>, i.e. low muscle </a:t>
            </a:r>
            <a:r>
              <a:rPr lang="it-IT" dirty="0" err="1">
                <a:effectLst/>
                <a:latin typeface="Times" pitchFamily="2" charset="0"/>
              </a:rPr>
              <a:t>strength</a:t>
            </a:r>
            <a:r>
              <a:rPr lang="it-IT" dirty="0">
                <a:effectLst/>
                <a:latin typeface="Times" pitchFamily="2" charset="0"/>
              </a:rPr>
              <a:t> (</a:t>
            </a:r>
            <a:r>
              <a:rPr lang="it-IT" dirty="0" err="1">
                <a:effectLst/>
                <a:latin typeface="Times" pitchFamily="2" charset="0"/>
              </a:rPr>
              <a:t>dynapenia</a:t>
            </a:r>
            <a:r>
              <a:rPr lang="it-IT" dirty="0">
                <a:effectLst/>
                <a:latin typeface="Times" pitchFamily="2" charset="0"/>
              </a:rPr>
              <a:t>) and </a:t>
            </a:r>
            <a:r>
              <a:rPr lang="it-IT" dirty="0" err="1">
                <a:effectLst/>
                <a:latin typeface="Times" pitchFamily="2" charset="0"/>
              </a:rPr>
              <a:t>physical</a:t>
            </a:r>
            <a:r>
              <a:rPr lang="it-IT" dirty="0">
                <a:effectLst/>
                <a:latin typeface="Times" pitchFamily="2" charset="0"/>
              </a:rPr>
              <a:t> performance</a:t>
            </a:r>
          </a:p>
          <a:p>
            <a:endParaRPr lang="it-IT" dirty="0">
              <a:effectLst/>
              <a:latin typeface="Times" pitchFamily="2" charset="0"/>
            </a:endParaRPr>
          </a:p>
          <a:p>
            <a:r>
              <a:rPr lang="it-IT" dirty="0" err="1">
                <a:effectLst/>
                <a:latin typeface="Times" pitchFamily="2" charset="0"/>
              </a:rPr>
              <a:t>PhA</a:t>
            </a:r>
            <a:r>
              <a:rPr lang="it-IT" dirty="0">
                <a:effectLst/>
                <a:latin typeface="Times" pitchFamily="2" charset="0"/>
              </a:rPr>
              <a:t> &gt;&gt; </a:t>
            </a:r>
            <a:r>
              <a:rPr lang="it-IT" dirty="0" err="1">
                <a:effectLst/>
                <a:latin typeface="Times" pitchFamily="2" charset="0"/>
              </a:rPr>
              <a:t>sarcopenia</a:t>
            </a:r>
            <a:r>
              <a:rPr lang="it-IT" dirty="0">
                <a:effectLst/>
                <a:latin typeface="Times" pitchFamily="2" charset="0"/>
              </a:rPr>
              <a:t> &gt;&gt; influisce su overall survival (</a:t>
            </a:r>
            <a:r>
              <a:rPr lang="it-IT" dirty="0" err="1">
                <a:effectLst/>
                <a:latin typeface="Times" pitchFamily="2" charset="0"/>
              </a:rPr>
              <a:t>CoxR</a:t>
            </a:r>
            <a:r>
              <a:rPr lang="it-IT" dirty="0">
                <a:effectLst/>
                <a:latin typeface="Times" pitchFamily="2" charset="0"/>
              </a:rPr>
              <a:t> </a:t>
            </a:r>
            <a:r>
              <a:rPr lang="it-IT" dirty="0" err="1">
                <a:effectLst/>
                <a:latin typeface="Times" pitchFamily="2" charset="0"/>
              </a:rPr>
              <a:t>sn</a:t>
            </a:r>
            <a:r>
              <a:rPr lang="it-IT" dirty="0">
                <a:effectLst/>
                <a:latin typeface="Times" pitchFamily="2" charset="0"/>
              </a:rPr>
              <a:t> </a:t>
            </a:r>
            <a:r>
              <a:rPr lang="it-IT" dirty="0" err="1">
                <a:effectLst/>
                <a:latin typeface="Times" pitchFamily="2" charset="0"/>
              </a:rPr>
              <a:t>paz</a:t>
            </a:r>
            <a:r>
              <a:rPr lang="it-IT" dirty="0">
                <a:effectLst/>
                <a:latin typeface="Times" pitchFamily="2" charset="0"/>
              </a:rPr>
              <a:t> oncologici, </a:t>
            </a:r>
            <a:r>
              <a:rPr lang="it-IT" dirty="0" err="1">
                <a:effectLst/>
                <a:latin typeface="Times" pitchFamily="2" charset="0"/>
              </a:rPr>
              <a:t>CoXR</a:t>
            </a:r>
            <a:r>
              <a:rPr lang="it-IT" dirty="0">
                <a:effectLst/>
                <a:latin typeface="Times" pitchFamily="2" charset="0"/>
              </a:rPr>
              <a:t> destra </a:t>
            </a:r>
            <a:r>
              <a:rPr lang="it-IT" dirty="0" err="1">
                <a:effectLst/>
                <a:latin typeface="Times" pitchFamily="2" charset="0"/>
              </a:rPr>
              <a:t>paz</a:t>
            </a:r>
            <a:r>
              <a:rPr lang="it-IT" dirty="0">
                <a:effectLst/>
                <a:latin typeface="Times" pitchFamily="2" charset="0"/>
              </a:rPr>
              <a:t> geriatrici)</a:t>
            </a:r>
          </a:p>
          <a:p>
            <a:endParaRPr lang="it-IT" dirty="0"/>
          </a:p>
          <a:p>
            <a:endParaRPr dirty="0"/>
          </a:p>
        </p:txBody>
      </p:sp>
    </p:spTree>
    <p:extLst>
      <p:ext uri="{BB962C8B-B14F-4D97-AF65-F5344CB8AC3E}">
        <p14:creationId xmlns:p14="http://schemas.microsoft.com/office/powerpoint/2010/main" val="3651010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160433F-8314-5DD7-A45C-809434900A1E}"/>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D361142B-9F9D-AA45-E01A-9EAB03C48090}"/>
              </a:ext>
            </a:extLst>
          </p:cNvPr>
          <p:cNvSpPr>
            <a:spLocks noGrp="1" noChangeArrowheads="1"/>
          </p:cNvSpPr>
          <p:nvPr>
            <p:ph type="sldNum"/>
          </p:nvPr>
        </p:nvSpPr>
        <p:spPr>
          <a:ln/>
        </p:spPr>
        <p:txBody>
          <a:bodyPr/>
          <a:lstStyle/>
          <a:p>
            <a:fld id="{E1D10014-8ECD-6147-8C4D-7338EF0E012E}" type="slidenum">
              <a:rPr lang="it-IT" altLang="it-IT"/>
              <a:pPr/>
              <a:t>27</a:t>
            </a:fld>
            <a:endParaRPr lang="it-IT" altLang="it-IT"/>
          </a:p>
        </p:txBody>
      </p:sp>
      <p:sp>
        <p:nvSpPr>
          <p:cNvPr id="38913" name="Text Box 1">
            <a:extLst>
              <a:ext uri="{FF2B5EF4-FFF2-40B4-BE49-F238E27FC236}">
                <a16:creationId xmlns:a16="http://schemas.microsoft.com/office/drawing/2014/main" id="{D291006A-0680-0023-4BFA-B5A8DAA88589}"/>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27</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044819D1-ABAC-987A-E7F3-914D5E75023B}"/>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27</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7D104167-8AD4-9C13-4C5B-4EA3899CA682}"/>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27</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21F17CD8-304C-15B6-87C5-E4B914098B03}"/>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0C210978-EC5B-B3F4-1C36-70165AF62674}"/>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27</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4E96EB3B-57BB-5371-F0BA-B8E45006EB88}"/>
              </a:ext>
            </a:extLst>
          </p:cNvPr>
          <p:cNvSpPr>
            <a:spLocks noGrp="1"/>
          </p:cNvSpPr>
          <p:nvPr>
            <p:ph type="body" idx="1"/>
          </p:nvPr>
        </p:nvSpPr>
        <p:spPr/>
        <p:txBody>
          <a:bodyPr/>
          <a:lstStyle/>
          <a:p>
            <a:r>
              <a:rPr lang="it-IT" dirty="0">
                <a:effectLst/>
                <a:latin typeface="Times" pitchFamily="2" charset="0"/>
              </a:rPr>
              <a:t>640 </a:t>
            </a:r>
            <a:r>
              <a:rPr lang="it-IT" dirty="0" err="1">
                <a:effectLst/>
                <a:latin typeface="Times" pitchFamily="2" charset="0"/>
              </a:rPr>
              <a:t>patients</a:t>
            </a:r>
            <a:r>
              <a:rPr lang="it-IT" dirty="0">
                <a:effectLst/>
                <a:latin typeface="Times" pitchFamily="2" charset="0"/>
              </a:rPr>
              <a:t> </a:t>
            </a:r>
            <a:r>
              <a:rPr lang="it-IT" dirty="0" err="1">
                <a:effectLst/>
                <a:latin typeface="Times" pitchFamily="2" charset="0"/>
              </a:rPr>
              <a:t>were</a:t>
            </a:r>
            <a:r>
              <a:rPr lang="it-IT" dirty="0">
                <a:effectLst/>
                <a:latin typeface="Times" pitchFamily="2" charset="0"/>
              </a:rPr>
              <a:t> </a:t>
            </a:r>
            <a:r>
              <a:rPr lang="it-IT" dirty="0" err="1">
                <a:effectLst/>
                <a:latin typeface="Times" pitchFamily="2" charset="0"/>
              </a:rPr>
              <a:t>included</a:t>
            </a:r>
            <a:r>
              <a:rPr lang="it-IT" dirty="0">
                <a:effectLst/>
                <a:latin typeface="Times" pitchFamily="2" charset="0"/>
              </a:rPr>
              <a:t>. At 12 </a:t>
            </a:r>
            <a:r>
              <a:rPr lang="it-IT" dirty="0" err="1">
                <a:effectLst/>
                <a:latin typeface="Times" pitchFamily="2" charset="0"/>
              </a:rPr>
              <a:t>months</a:t>
            </a:r>
            <a:r>
              <a:rPr lang="it-IT" dirty="0">
                <a:effectLst/>
                <a:latin typeface="Times" pitchFamily="2" charset="0"/>
              </a:rPr>
              <a:t>, </a:t>
            </a:r>
            <a:r>
              <a:rPr lang="it-IT" dirty="0" err="1">
                <a:effectLst/>
                <a:latin typeface="Times" pitchFamily="2" charset="0"/>
              </a:rPr>
              <a:t>death</a:t>
            </a:r>
            <a:r>
              <a:rPr lang="it-IT" dirty="0">
                <a:effectLst/>
                <a:latin typeface="Times" pitchFamily="2" charset="0"/>
              </a:rPr>
              <a:t> </a:t>
            </a:r>
            <a:r>
              <a:rPr lang="it-IT" dirty="0" err="1">
                <a:effectLst/>
                <a:latin typeface="Times" pitchFamily="2" charset="0"/>
              </a:rPr>
              <a:t>occurred</a:t>
            </a:r>
            <a:r>
              <a:rPr lang="it-IT" dirty="0">
                <a:effectLst/>
                <a:latin typeface="Times" pitchFamily="2" charset="0"/>
              </a:rPr>
              <a:t> in 286 </a:t>
            </a:r>
            <a:r>
              <a:rPr lang="it-IT" dirty="0" err="1">
                <a:effectLst/>
                <a:latin typeface="Times" pitchFamily="2" charset="0"/>
              </a:rPr>
              <a:t>patients</a:t>
            </a:r>
            <a:r>
              <a:rPr lang="it-IT" dirty="0">
                <a:effectLst/>
                <a:latin typeface="Times" pitchFamily="2" charset="0"/>
              </a:rPr>
              <a:t> (47.6%). </a:t>
            </a:r>
            <a:r>
              <a:rPr lang="it-IT" dirty="0" err="1">
                <a:effectLst/>
                <a:latin typeface="Times" pitchFamily="2" charset="0"/>
              </a:rPr>
              <a:t>All</a:t>
            </a:r>
            <a:r>
              <a:rPr lang="it-IT" dirty="0">
                <a:effectLst/>
                <a:latin typeface="Times" pitchFamily="2" charset="0"/>
              </a:rPr>
              <a:t> BIA-</a:t>
            </a:r>
            <a:r>
              <a:rPr lang="it-IT" dirty="0" err="1">
                <a:effectLst/>
                <a:latin typeface="Times" pitchFamily="2" charset="0"/>
              </a:rPr>
              <a:t>derived</a:t>
            </a:r>
            <a:r>
              <a:rPr lang="it-IT" dirty="0">
                <a:effectLst/>
                <a:latin typeface="Times" pitchFamily="2" charset="0"/>
              </a:rPr>
              <a:t> body </a:t>
            </a:r>
            <a:r>
              <a:rPr lang="it-IT" dirty="0" err="1">
                <a:effectLst/>
                <a:latin typeface="Times" pitchFamily="2" charset="0"/>
              </a:rPr>
              <a:t>composition</a:t>
            </a:r>
            <a:r>
              <a:rPr lang="it-IT" dirty="0">
                <a:effectLst/>
                <a:latin typeface="Times" pitchFamily="2" charset="0"/>
              </a:rPr>
              <a:t> </a:t>
            </a:r>
            <a:r>
              <a:rPr lang="it-IT" dirty="0" err="1">
                <a:effectLst/>
                <a:latin typeface="Times" pitchFamily="2" charset="0"/>
              </a:rPr>
              <a:t>parameters</a:t>
            </a:r>
            <a:r>
              <a:rPr lang="it-IT" dirty="0">
                <a:effectLst/>
                <a:latin typeface="Times" pitchFamily="2" charset="0"/>
              </a:rPr>
              <a:t> </a:t>
            </a:r>
            <a:r>
              <a:rPr lang="it-IT" dirty="0" err="1">
                <a:effectLst/>
                <a:latin typeface="Times" pitchFamily="2" charset="0"/>
              </a:rPr>
              <a:t>were</a:t>
            </a:r>
            <a:r>
              <a:rPr lang="it-IT" dirty="0">
                <a:effectLst/>
                <a:latin typeface="Times" pitchFamily="2" charset="0"/>
              </a:rPr>
              <a:t> </a:t>
            </a:r>
            <a:r>
              <a:rPr lang="it-IT" dirty="0" err="1">
                <a:effectLst/>
                <a:latin typeface="Times" pitchFamily="2" charset="0"/>
              </a:rPr>
              <a:t>independently</a:t>
            </a:r>
            <a:r>
              <a:rPr lang="it-IT" dirty="0">
                <a:effectLst/>
                <a:latin typeface="Times" pitchFamily="2" charset="0"/>
              </a:rPr>
              <a:t> </a:t>
            </a:r>
            <a:r>
              <a:rPr lang="it-IT" dirty="0" err="1">
                <a:effectLst/>
                <a:latin typeface="Times" pitchFamily="2" charset="0"/>
              </a:rPr>
              <a:t>associated</a:t>
            </a:r>
            <a:r>
              <a:rPr lang="it-IT" dirty="0">
                <a:effectLst/>
                <a:latin typeface="Times" pitchFamily="2" charset="0"/>
              </a:rPr>
              <a:t> with </a:t>
            </a:r>
            <a:r>
              <a:rPr lang="it-IT" dirty="0" err="1">
                <a:effectLst/>
                <a:latin typeface="Times" pitchFamily="2" charset="0"/>
              </a:rPr>
              <a:t>death</a:t>
            </a:r>
            <a:endParaRPr lang="it-IT" dirty="0">
              <a:effectLst/>
              <a:latin typeface="Times" pitchFamily="2" charset="0"/>
            </a:endParaRPr>
          </a:p>
          <a:p>
            <a:endParaRPr lang="it-IT" dirty="0">
              <a:effectLst/>
              <a:latin typeface="Times" pitchFamily="2" charset="0"/>
            </a:endParaRPr>
          </a:p>
          <a:p>
            <a:r>
              <a:rPr lang="it-IT" dirty="0">
                <a:effectLst/>
                <a:latin typeface="Times" pitchFamily="2" charset="0"/>
              </a:rPr>
              <a:t>Non solo survival ma anche la risposta alle terapie</a:t>
            </a:r>
          </a:p>
          <a:p>
            <a:r>
              <a:rPr lang="it-IT" dirty="0">
                <a:effectLst/>
                <a:latin typeface="Times" pitchFamily="2" charset="0"/>
              </a:rPr>
              <a:t>[SPA]) </a:t>
            </a:r>
            <a:r>
              <a:rPr lang="it-IT" dirty="0" err="1">
                <a:effectLst/>
                <a:latin typeface="Times" pitchFamily="2" charset="0"/>
              </a:rPr>
              <a:t>standardized</a:t>
            </a:r>
            <a:r>
              <a:rPr lang="it-IT" dirty="0">
                <a:effectLst/>
                <a:latin typeface="Times" pitchFamily="2" charset="0"/>
              </a:rPr>
              <a:t> by age-, sex- and BMI-</a:t>
            </a:r>
            <a:r>
              <a:rPr lang="it-IT" dirty="0" err="1">
                <a:effectLst/>
                <a:latin typeface="Times" pitchFamily="2" charset="0"/>
              </a:rPr>
              <a:t>strata</a:t>
            </a:r>
            <a:r>
              <a:rPr lang="it-IT" dirty="0">
                <a:effectLst/>
                <a:latin typeface="Times" pitchFamily="2" charset="0"/>
              </a:rPr>
              <a:t> </a:t>
            </a:r>
            <a:r>
              <a:rPr lang="it-IT" dirty="0" err="1">
                <a:effectLst/>
                <a:latin typeface="Times" pitchFamily="2" charset="0"/>
              </a:rPr>
              <a:t>reference</a:t>
            </a:r>
            <a:r>
              <a:rPr lang="it-IT" dirty="0">
                <a:effectLst/>
                <a:latin typeface="Times" pitchFamily="2" charset="0"/>
              </a:rPr>
              <a:t> </a:t>
            </a:r>
            <a:r>
              <a:rPr lang="it-IT" dirty="0" err="1">
                <a:effectLst/>
                <a:latin typeface="Times" pitchFamily="2" charset="0"/>
              </a:rPr>
              <a:t>values</a:t>
            </a:r>
            <a:r>
              <a:rPr lang="it-IT" dirty="0">
                <a:effectLst/>
                <a:latin typeface="Times" pitchFamily="2" charset="0"/>
              </a:rPr>
              <a:t> from the general </a:t>
            </a:r>
            <a:r>
              <a:rPr lang="it-IT" dirty="0" err="1">
                <a:effectLst/>
                <a:latin typeface="Times" pitchFamily="2" charset="0"/>
              </a:rPr>
              <a:t>healthy</a:t>
            </a:r>
            <a:r>
              <a:rPr lang="it-IT" dirty="0">
                <a:effectLst/>
                <a:latin typeface="Times" pitchFamily="2" charset="0"/>
              </a:rPr>
              <a:t> </a:t>
            </a:r>
            <a:r>
              <a:rPr lang="it-IT" dirty="0" err="1">
                <a:effectLst/>
                <a:latin typeface="Times" pitchFamily="2" charset="0"/>
              </a:rPr>
              <a:t>population</a:t>
            </a:r>
            <a:endParaRPr lang="it-IT" dirty="0">
              <a:effectLst/>
              <a:latin typeface="Times" pitchFamily="2" charset="0"/>
            </a:endParaRPr>
          </a:p>
          <a:p>
            <a:endParaRPr dirty="0"/>
          </a:p>
        </p:txBody>
      </p:sp>
    </p:spTree>
    <p:extLst>
      <p:ext uri="{BB962C8B-B14F-4D97-AF65-F5344CB8AC3E}">
        <p14:creationId xmlns:p14="http://schemas.microsoft.com/office/powerpoint/2010/main" val="3781899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99FA2B5-FE9B-7A3F-C390-F0FF06192A08}"/>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9934100C-13CB-9499-C349-55C0CC3553BA}"/>
              </a:ext>
            </a:extLst>
          </p:cNvPr>
          <p:cNvSpPr>
            <a:spLocks noGrp="1" noChangeArrowheads="1"/>
          </p:cNvSpPr>
          <p:nvPr>
            <p:ph type="sldNum"/>
          </p:nvPr>
        </p:nvSpPr>
        <p:spPr>
          <a:ln/>
        </p:spPr>
        <p:txBody>
          <a:bodyPr/>
          <a:lstStyle/>
          <a:p>
            <a:fld id="{E1D10014-8ECD-6147-8C4D-7338EF0E012E}" type="slidenum">
              <a:rPr lang="it-IT" altLang="it-IT"/>
              <a:pPr/>
              <a:t>28</a:t>
            </a:fld>
            <a:endParaRPr lang="it-IT" altLang="it-IT"/>
          </a:p>
        </p:txBody>
      </p:sp>
      <p:sp>
        <p:nvSpPr>
          <p:cNvPr id="38913" name="Text Box 1">
            <a:extLst>
              <a:ext uri="{FF2B5EF4-FFF2-40B4-BE49-F238E27FC236}">
                <a16:creationId xmlns:a16="http://schemas.microsoft.com/office/drawing/2014/main" id="{BE9686E9-D513-F409-6C04-9C37CA8EE8E4}"/>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28</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9DC9D7E7-4157-7F54-C67F-F8B934E847AC}"/>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28</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9CD98A37-0CE7-FECC-A7E4-7184F31D8248}"/>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28</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18D2293C-1437-D8D8-5B93-8EFFBD28801A}"/>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245C955E-761E-6024-CD03-C593C924EB0F}"/>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28</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8920757D-9A03-E582-F574-79F83C63A71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err="1">
                <a:effectLst/>
                <a:latin typeface="Times" pitchFamily="2" charset="0"/>
              </a:rPr>
              <a:t>multifrequency</a:t>
            </a:r>
            <a:r>
              <a:rPr lang="it-IT" dirty="0">
                <a:effectLst/>
                <a:latin typeface="Times" pitchFamily="2" charset="0"/>
              </a:rPr>
              <a:t> linear probe; </a:t>
            </a:r>
          </a:p>
          <a:p>
            <a:r>
              <a:rPr lang="it-IT" dirty="0" err="1">
                <a:effectLst/>
                <a:latin typeface="Times" pitchFamily="2" charset="0"/>
              </a:rPr>
              <a:t>Measurement</a:t>
            </a:r>
            <a:r>
              <a:rPr lang="it-IT" dirty="0">
                <a:effectLst/>
                <a:latin typeface="Times" pitchFamily="2" charset="0"/>
              </a:rPr>
              <a:t> </a:t>
            </a:r>
            <a:r>
              <a:rPr lang="it-IT" dirty="0" err="1">
                <a:effectLst/>
                <a:latin typeface="Times" pitchFamily="2" charset="0"/>
              </a:rPr>
              <a:t>is</a:t>
            </a:r>
            <a:r>
              <a:rPr lang="it-IT" dirty="0">
                <a:effectLst/>
                <a:latin typeface="Times" pitchFamily="2" charset="0"/>
              </a:rPr>
              <a:t> </a:t>
            </a:r>
            <a:r>
              <a:rPr lang="it-IT" dirty="0" err="1">
                <a:effectLst/>
                <a:latin typeface="Times" pitchFamily="2" charset="0"/>
              </a:rPr>
              <a:t>recommended</a:t>
            </a:r>
            <a:r>
              <a:rPr lang="it-IT" dirty="0">
                <a:effectLst/>
                <a:latin typeface="Times" pitchFamily="2" charset="0"/>
              </a:rPr>
              <a:t> on the </a:t>
            </a:r>
            <a:r>
              <a:rPr lang="it-IT" dirty="0" err="1">
                <a:effectLst/>
                <a:latin typeface="Times" pitchFamily="2" charset="0"/>
              </a:rPr>
              <a:t>dominant</a:t>
            </a:r>
            <a:r>
              <a:rPr lang="it-IT" dirty="0">
                <a:effectLst/>
                <a:latin typeface="Times" pitchFamily="2" charset="0"/>
              </a:rPr>
              <a:t> side (</a:t>
            </a:r>
            <a:r>
              <a:rPr lang="it-IT" dirty="0" err="1">
                <a:effectLst/>
                <a:latin typeface="Times" pitchFamily="2" charset="0"/>
              </a:rPr>
              <a:t>usually</a:t>
            </a:r>
            <a:r>
              <a:rPr lang="it-IT" dirty="0">
                <a:effectLst/>
                <a:latin typeface="Times" pitchFamily="2" charset="0"/>
              </a:rPr>
              <a:t> the </a:t>
            </a:r>
            <a:r>
              <a:rPr lang="it-IT" dirty="0" err="1">
                <a:effectLst/>
                <a:latin typeface="Times" pitchFamily="2" charset="0"/>
              </a:rPr>
              <a:t>right</a:t>
            </a:r>
            <a:r>
              <a:rPr lang="it-IT" dirty="0">
                <a:effectLst/>
                <a:latin typeface="Times" pitchFamily="2" charset="0"/>
              </a:rPr>
              <a:t> </a:t>
            </a:r>
            <a:r>
              <a:rPr lang="it-IT" dirty="0" err="1">
                <a:effectLst/>
                <a:latin typeface="Times" pitchFamily="2" charset="0"/>
              </a:rPr>
              <a:t>leg</a:t>
            </a:r>
            <a:r>
              <a:rPr lang="it-IT" dirty="0">
                <a:effectLst/>
                <a:latin typeface="Times" pitchFamily="2" charset="0"/>
              </a:rPr>
              <a:t>),</a:t>
            </a:r>
          </a:p>
          <a:p>
            <a:r>
              <a:rPr lang="it-IT" dirty="0" err="1">
                <a:effectLst/>
                <a:latin typeface="Times" pitchFamily="2" charset="0"/>
              </a:rPr>
              <a:t>taken</a:t>
            </a:r>
            <a:r>
              <a:rPr lang="it-IT" dirty="0">
                <a:effectLst/>
                <a:latin typeface="Times" pitchFamily="2" charset="0"/>
              </a:rPr>
              <a:t> </a:t>
            </a:r>
            <a:r>
              <a:rPr lang="it-IT" dirty="0" err="1">
                <a:effectLst/>
                <a:latin typeface="Times" pitchFamily="2" charset="0"/>
              </a:rPr>
              <a:t>either</a:t>
            </a:r>
            <a:r>
              <a:rPr lang="it-IT" dirty="0">
                <a:effectLst/>
                <a:latin typeface="Times" pitchFamily="2" charset="0"/>
              </a:rPr>
              <a:t> </a:t>
            </a:r>
            <a:r>
              <a:rPr lang="it-IT" dirty="0" err="1">
                <a:effectLst/>
                <a:latin typeface="Times" pitchFamily="2" charset="0"/>
              </a:rPr>
              <a:t>at</a:t>
            </a:r>
            <a:r>
              <a:rPr lang="it-IT" dirty="0">
                <a:effectLst/>
                <a:latin typeface="Times" pitchFamily="2" charset="0"/>
              </a:rPr>
              <a:t> the </a:t>
            </a:r>
            <a:r>
              <a:rPr lang="it-IT" dirty="0" err="1">
                <a:effectLst/>
                <a:latin typeface="Times" pitchFamily="2" charset="0"/>
              </a:rPr>
              <a:t>midpoint</a:t>
            </a:r>
            <a:r>
              <a:rPr lang="it-IT" dirty="0">
                <a:effectLst/>
                <a:latin typeface="Times" pitchFamily="2" charset="0"/>
              </a:rPr>
              <a:t> of </a:t>
            </a:r>
            <a:r>
              <a:rPr lang="it-IT" dirty="0" err="1">
                <a:effectLst/>
                <a:latin typeface="Times" pitchFamily="2" charset="0"/>
              </a:rPr>
              <a:t>this</a:t>
            </a:r>
            <a:r>
              <a:rPr lang="it-IT" dirty="0">
                <a:effectLst/>
                <a:latin typeface="Times" pitchFamily="2" charset="0"/>
              </a:rPr>
              <a:t> </a:t>
            </a:r>
            <a:r>
              <a:rPr lang="it-IT" dirty="0" err="1">
                <a:effectLst/>
                <a:latin typeface="Times" pitchFamily="2" charset="0"/>
              </a:rPr>
              <a:t>distance</a:t>
            </a:r>
            <a:r>
              <a:rPr lang="it-IT" dirty="0">
                <a:effectLst/>
                <a:latin typeface="Times" pitchFamily="2" charset="0"/>
              </a:rPr>
              <a:t> or </a:t>
            </a:r>
            <a:r>
              <a:rPr lang="it-IT" dirty="0" err="1">
                <a:effectLst/>
                <a:latin typeface="Times" pitchFamily="2" charset="0"/>
              </a:rPr>
              <a:t>at</a:t>
            </a:r>
            <a:r>
              <a:rPr lang="it-IT" dirty="0">
                <a:effectLst/>
                <a:latin typeface="Times" pitchFamily="2" charset="0"/>
              </a:rPr>
              <a:t> the </a:t>
            </a:r>
            <a:r>
              <a:rPr lang="it-IT" dirty="0" err="1">
                <a:effectLst/>
                <a:latin typeface="Times" pitchFamily="2" charset="0"/>
              </a:rPr>
              <a:t>junction</a:t>
            </a:r>
            <a:r>
              <a:rPr lang="it-IT" dirty="0">
                <a:effectLst/>
                <a:latin typeface="Times" pitchFamily="2" charset="0"/>
              </a:rPr>
              <a:t> </a:t>
            </a:r>
            <a:r>
              <a:rPr lang="it-IT" dirty="0" err="1">
                <a:effectLst/>
                <a:latin typeface="Times" pitchFamily="2" charset="0"/>
              </a:rPr>
              <a:t>between</a:t>
            </a:r>
            <a:r>
              <a:rPr lang="it-IT" dirty="0">
                <a:effectLst/>
                <a:latin typeface="Times" pitchFamily="2" charset="0"/>
              </a:rPr>
              <a:t> the </a:t>
            </a:r>
            <a:r>
              <a:rPr lang="it-IT" dirty="0" err="1">
                <a:effectLst/>
                <a:latin typeface="Times" pitchFamily="2" charset="0"/>
              </a:rPr>
              <a:t>proximal</a:t>
            </a:r>
            <a:r>
              <a:rPr lang="it-IT" dirty="0">
                <a:effectLst/>
                <a:latin typeface="Times" pitchFamily="2" charset="0"/>
              </a:rPr>
              <a:t> </a:t>
            </a:r>
            <a:r>
              <a:rPr lang="it-IT" dirty="0" err="1">
                <a:effectLst/>
                <a:latin typeface="Times" pitchFamily="2" charset="0"/>
              </a:rPr>
              <a:t>two-thirds</a:t>
            </a:r>
            <a:r>
              <a:rPr lang="it-IT" dirty="0">
                <a:effectLst/>
                <a:latin typeface="Times" pitchFamily="2" charset="0"/>
              </a:rPr>
              <a:t> and </a:t>
            </a:r>
            <a:r>
              <a:rPr lang="it-IT" dirty="0" err="1">
                <a:effectLst/>
                <a:latin typeface="Times" pitchFamily="2" charset="0"/>
              </a:rPr>
              <a:t>distal</a:t>
            </a:r>
            <a:r>
              <a:rPr lang="it-IT" dirty="0">
                <a:effectLst/>
                <a:latin typeface="Times" pitchFamily="2" charset="0"/>
              </a:rPr>
              <a:t> </a:t>
            </a:r>
            <a:r>
              <a:rPr lang="it-IT" dirty="0" err="1">
                <a:effectLst/>
                <a:latin typeface="Times" pitchFamily="2" charset="0"/>
              </a:rPr>
              <a:t>third</a:t>
            </a:r>
            <a:endParaRPr lang="it-IT" dirty="0">
              <a:effectLst/>
              <a:latin typeface="Times" pitchFamily="2" charset="0"/>
            </a:endParaRPr>
          </a:p>
          <a:p>
            <a:endParaRPr lang="it-IT" dirty="0">
              <a:effectLst/>
              <a:latin typeface="Times" pitchFamily="2" charset="0"/>
            </a:endParaRPr>
          </a:p>
          <a:p>
            <a:r>
              <a:rPr lang="it-IT" dirty="0">
                <a:effectLst/>
                <a:latin typeface="Times" pitchFamily="2" charset="0"/>
              </a:rPr>
              <a:t>MARF: </a:t>
            </a:r>
            <a:r>
              <a:rPr lang="it-IT" dirty="0" err="1">
                <a:effectLst/>
                <a:latin typeface="Times" pitchFamily="2" charset="0"/>
              </a:rPr>
              <a:t>Muscular</a:t>
            </a:r>
            <a:r>
              <a:rPr lang="it-IT" dirty="0">
                <a:effectLst/>
                <a:latin typeface="Times" pitchFamily="2" charset="0"/>
              </a:rPr>
              <a:t> Area </a:t>
            </a:r>
            <a:r>
              <a:rPr lang="it-IT" dirty="0" err="1">
                <a:effectLst/>
                <a:latin typeface="Times" pitchFamily="2" charset="0"/>
              </a:rPr>
              <a:t>Rectus</a:t>
            </a:r>
            <a:r>
              <a:rPr lang="it-IT" dirty="0">
                <a:effectLst/>
                <a:latin typeface="Times" pitchFamily="2" charset="0"/>
              </a:rPr>
              <a:t> </a:t>
            </a:r>
            <a:r>
              <a:rPr lang="it-IT" dirty="0" err="1">
                <a:effectLst/>
                <a:latin typeface="Times" pitchFamily="2" charset="0"/>
              </a:rPr>
              <a:t>Femoris</a:t>
            </a:r>
            <a:r>
              <a:rPr lang="it-IT" dirty="0">
                <a:effectLst/>
                <a:latin typeface="Times" pitchFamily="2" charset="0"/>
              </a:rPr>
              <a:t>; MCRF: </a:t>
            </a:r>
            <a:r>
              <a:rPr lang="it-IT" dirty="0" err="1">
                <a:effectLst/>
                <a:latin typeface="Times" pitchFamily="2" charset="0"/>
              </a:rPr>
              <a:t>Muscular</a:t>
            </a:r>
            <a:r>
              <a:rPr lang="it-IT" dirty="0">
                <a:effectLst/>
                <a:latin typeface="Times" pitchFamily="2" charset="0"/>
              </a:rPr>
              <a:t> </a:t>
            </a:r>
            <a:r>
              <a:rPr lang="it-IT" dirty="0" err="1">
                <a:effectLst/>
                <a:latin typeface="Times" pitchFamily="2" charset="0"/>
              </a:rPr>
              <a:t>Circumference</a:t>
            </a:r>
            <a:r>
              <a:rPr lang="it-IT" dirty="0">
                <a:effectLst/>
                <a:latin typeface="Times" pitchFamily="2" charset="0"/>
              </a:rPr>
              <a:t> </a:t>
            </a:r>
            <a:r>
              <a:rPr lang="it-IT" dirty="0" err="1">
                <a:effectLst/>
                <a:latin typeface="Times" pitchFamily="2" charset="0"/>
              </a:rPr>
              <a:t>Rectus</a:t>
            </a:r>
            <a:r>
              <a:rPr lang="it-IT" dirty="0">
                <a:effectLst/>
                <a:latin typeface="Times" pitchFamily="2" charset="0"/>
              </a:rPr>
              <a:t> </a:t>
            </a:r>
            <a:r>
              <a:rPr lang="it-IT" dirty="0" err="1">
                <a:effectLst/>
                <a:latin typeface="Times" pitchFamily="2" charset="0"/>
              </a:rPr>
              <a:t>Femoris</a:t>
            </a:r>
            <a:r>
              <a:rPr lang="it-IT" dirty="0">
                <a:effectLst/>
                <a:latin typeface="Times" pitchFamily="2" charset="0"/>
              </a:rPr>
              <a:t>.</a:t>
            </a:r>
          </a:p>
          <a:p>
            <a:r>
              <a:rPr lang="it-IT" dirty="0">
                <a:effectLst/>
                <a:latin typeface="Times" pitchFamily="2" charset="0"/>
              </a:rPr>
              <a:t>MARFI: MARF standardizzata per altezza</a:t>
            </a:r>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Helvetica" pitchFamily="2" charset="0"/>
              </a:rPr>
              <a:t>X-Y index ((</a:t>
            </a:r>
            <a:r>
              <a:rPr lang="it-IT" dirty="0" err="1">
                <a:effectLst/>
                <a:latin typeface="Helvetica" pitchFamily="2" charset="0"/>
              </a:rPr>
              <a:t>Xaxis</a:t>
            </a:r>
            <a:r>
              <a:rPr lang="it-IT" dirty="0">
                <a:effectLst/>
                <a:latin typeface="Helvetica" pitchFamily="2" charset="0"/>
              </a:rPr>
              <a:t>/</a:t>
            </a:r>
            <a:r>
              <a:rPr lang="it-IT" dirty="0" err="1">
                <a:effectLst/>
                <a:latin typeface="Helvetica" pitchFamily="2" charset="0"/>
              </a:rPr>
              <a:t>Yaxis</a:t>
            </a:r>
            <a:r>
              <a:rPr lang="it-IT" dirty="0">
                <a:effectLst/>
                <a:latin typeface="Helvetica" pitchFamily="2" charset="0"/>
              </a:rPr>
              <a:t>)/height</a:t>
            </a:r>
            <a:r>
              <a:rPr lang="it-IT" baseline="30000" dirty="0">
                <a:effectLst/>
                <a:latin typeface="Helvetica" pitchFamily="2" charset="0"/>
              </a:rPr>
              <a:t>2</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baseline="30000" dirty="0">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baseline="0" dirty="0" err="1">
                <a:effectLst/>
                <a:latin typeface="Helvetica" pitchFamily="2" charset="0"/>
              </a:rPr>
              <a:t>Echo-intensity</a:t>
            </a:r>
            <a:r>
              <a:rPr lang="it-IT" baseline="0" dirty="0">
                <a:effectLst/>
                <a:latin typeface="Helvetica" pitchFamily="2" charset="0"/>
              </a:rPr>
              <a:t>: </a:t>
            </a:r>
            <a:r>
              <a:rPr lang="it-IT" baseline="0" dirty="0" err="1">
                <a:effectLst/>
                <a:latin typeface="Helvetica" pitchFamily="2" charset="0"/>
              </a:rPr>
              <a:t>myosteatosis</a:t>
            </a:r>
            <a:endParaRPr lang="it-IT" baseline="0" dirty="0">
              <a:effectLst/>
              <a:latin typeface="Helvetica" pitchFamily="2" charset="0"/>
            </a:endParaRPr>
          </a:p>
          <a:p>
            <a:endParaRPr lang="it-IT" dirty="0">
              <a:effectLst/>
              <a:latin typeface="Time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Time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Times" pitchFamily="2" charset="0"/>
            </a:endParaRPr>
          </a:p>
        </p:txBody>
      </p:sp>
    </p:spTree>
    <p:extLst>
      <p:ext uri="{BB962C8B-B14F-4D97-AF65-F5344CB8AC3E}">
        <p14:creationId xmlns:p14="http://schemas.microsoft.com/office/powerpoint/2010/main" val="6495333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C9D0846-E9CC-D017-73F9-134E82A99C64}"/>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AADF989E-0A5F-7CFD-8F55-7FED1C239B1A}"/>
              </a:ext>
            </a:extLst>
          </p:cNvPr>
          <p:cNvSpPr>
            <a:spLocks noGrp="1" noChangeArrowheads="1"/>
          </p:cNvSpPr>
          <p:nvPr>
            <p:ph type="sldNum"/>
          </p:nvPr>
        </p:nvSpPr>
        <p:spPr>
          <a:ln/>
        </p:spPr>
        <p:txBody>
          <a:bodyPr/>
          <a:lstStyle/>
          <a:p>
            <a:fld id="{E1D10014-8ECD-6147-8C4D-7338EF0E012E}" type="slidenum">
              <a:rPr lang="it-IT" altLang="it-IT"/>
              <a:pPr/>
              <a:t>29</a:t>
            </a:fld>
            <a:endParaRPr lang="it-IT" altLang="it-IT"/>
          </a:p>
        </p:txBody>
      </p:sp>
      <p:sp>
        <p:nvSpPr>
          <p:cNvPr id="38913" name="Text Box 1">
            <a:extLst>
              <a:ext uri="{FF2B5EF4-FFF2-40B4-BE49-F238E27FC236}">
                <a16:creationId xmlns:a16="http://schemas.microsoft.com/office/drawing/2014/main" id="{04B28205-1C1E-EAC0-9F8C-C849C5FE44B1}"/>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29</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D9B3CD29-7656-3054-EE7E-D9CB0681A751}"/>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29</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F9F574C4-5732-F53C-F828-FD99CEEE6DC3}"/>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29</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9984BAD0-323A-3E45-3450-6DBD2A0A41E7}"/>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88B052BE-1AA2-F6CA-FA4E-8BBE14D88B57}"/>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29</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34D530AF-C825-F9FF-FFDD-56C14FC21271}"/>
              </a:ext>
            </a:extLst>
          </p:cNvPr>
          <p:cNvSpPr>
            <a:spLocks noGrp="1"/>
          </p:cNvSpPr>
          <p:nvPr>
            <p:ph type="body" idx="1"/>
          </p:nvPr>
        </p:nvSpPr>
        <p:spPr/>
        <p:txBody>
          <a:bodyPr/>
          <a:lstStyle/>
          <a:p>
            <a:r>
              <a:rPr lang="it-IT" dirty="0" err="1">
                <a:effectLst/>
                <a:latin typeface="Helvetica" pitchFamily="2" charset="0"/>
              </a:rPr>
              <a:t>Patients</a:t>
            </a:r>
            <a:r>
              <a:rPr lang="it-IT" dirty="0">
                <a:effectLst/>
                <a:latin typeface="Helvetica" pitchFamily="2" charset="0"/>
              </a:rPr>
              <a:t> with </a:t>
            </a:r>
            <a:r>
              <a:rPr lang="it-IT" dirty="0" err="1">
                <a:effectLst/>
                <a:latin typeface="Helvetica" pitchFamily="2" charset="0"/>
              </a:rPr>
              <a:t>sarcopenia</a:t>
            </a:r>
            <a:r>
              <a:rPr lang="it-IT" dirty="0">
                <a:effectLst/>
                <a:latin typeface="Helvetica" pitchFamily="2" charset="0"/>
              </a:rPr>
              <a:t> </a:t>
            </a:r>
            <a:r>
              <a:rPr lang="it-IT" dirty="0" err="1">
                <a:effectLst/>
                <a:latin typeface="Helvetica" pitchFamily="2" charset="0"/>
              </a:rPr>
              <a:t>had</a:t>
            </a:r>
            <a:r>
              <a:rPr lang="it-IT" dirty="0">
                <a:effectLst/>
                <a:latin typeface="Helvetica" pitchFamily="2" charset="0"/>
              </a:rPr>
              <a:t> </a:t>
            </a:r>
            <a:r>
              <a:rPr lang="it-IT" dirty="0" err="1">
                <a:effectLst/>
                <a:latin typeface="Helvetica" pitchFamily="2" charset="0"/>
              </a:rPr>
              <a:t>lower</a:t>
            </a:r>
            <a:r>
              <a:rPr lang="it-IT" dirty="0">
                <a:effectLst/>
                <a:latin typeface="Helvetica" pitchFamily="2" charset="0"/>
              </a:rPr>
              <a:t> </a:t>
            </a:r>
            <a:r>
              <a:rPr lang="it-IT" dirty="0" err="1">
                <a:effectLst/>
                <a:latin typeface="Helvetica" pitchFamily="2" charset="0"/>
              </a:rPr>
              <a:t>values</a:t>
            </a:r>
            <a:r>
              <a:rPr lang="it-IT" dirty="0">
                <a:effectLst/>
                <a:latin typeface="Helvetica" pitchFamily="2" charset="0"/>
              </a:rPr>
              <a:t> of MARFI, Y </a:t>
            </a:r>
            <a:r>
              <a:rPr lang="it-IT" dirty="0" err="1">
                <a:effectLst/>
                <a:latin typeface="Helvetica" pitchFamily="2" charset="0"/>
              </a:rPr>
              <a:t>axis</a:t>
            </a:r>
            <a:r>
              <a:rPr lang="it-IT" dirty="0">
                <a:effectLst/>
                <a:latin typeface="Helvetica" pitchFamily="2" charset="0"/>
              </a:rPr>
              <a:t> and X-Y index</a:t>
            </a:r>
          </a:p>
          <a:p>
            <a:r>
              <a:rPr lang="it-IT" dirty="0" err="1">
                <a:effectLst/>
                <a:latin typeface="Helvetica" pitchFamily="2" charset="0"/>
              </a:rPr>
              <a:t>correlation</a:t>
            </a:r>
            <a:r>
              <a:rPr lang="it-IT" dirty="0">
                <a:effectLst/>
                <a:latin typeface="Helvetica" pitchFamily="2" charset="0"/>
              </a:rPr>
              <a:t> </a:t>
            </a:r>
            <a:r>
              <a:rPr lang="it-IT" dirty="0" err="1">
                <a:effectLst/>
                <a:latin typeface="Helvetica" pitchFamily="2" charset="0"/>
              </a:rPr>
              <a:t>between</a:t>
            </a:r>
            <a:r>
              <a:rPr lang="it-IT" dirty="0">
                <a:effectLst/>
                <a:latin typeface="Helvetica" pitchFamily="2" charset="0"/>
              </a:rPr>
              <a:t> </a:t>
            </a:r>
            <a:r>
              <a:rPr lang="it-IT" dirty="0" err="1">
                <a:effectLst/>
                <a:latin typeface="Helvetica" pitchFamily="2" charset="0"/>
              </a:rPr>
              <a:t>phase</a:t>
            </a:r>
            <a:r>
              <a:rPr lang="it-IT" dirty="0">
                <a:effectLst/>
                <a:latin typeface="Helvetica" pitchFamily="2" charset="0"/>
              </a:rPr>
              <a:t> angle and muscle mass </a:t>
            </a:r>
            <a:r>
              <a:rPr lang="it-IT" dirty="0" err="1">
                <a:effectLst/>
                <a:latin typeface="Helvetica" pitchFamily="2" charset="0"/>
              </a:rPr>
              <a:t>variables</a:t>
            </a:r>
            <a:r>
              <a:rPr lang="it-IT" dirty="0">
                <a:effectLst/>
                <a:latin typeface="Helvetica" pitchFamily="2" charset="0"/>
              </a:rPr>
              <a:t> (MARFI) (</a:t>
            </a:r>
            <a:r>
              <a:rPr lang="it-IT" dirty="0" err="1">
                <a:effectLst/>
                <a:latin typeface="Helvetica" pitchFamily="2" charset="0"/>
              </a:rPr>
              <a:t>r</a:t>
            </a:r>
            <a:r>
              <a:rPr lang="it-IT" dirty="0">
                <a:effectLst/>
                <a:latin typeface="Helvetica" pitchFamily="2" charset="0"/>
              </a:rPr>
              <a:t> = 0.35; </a:t>
            </a:r>
            <a:r>
              <a:rPr lang="it-IT" dirty="0" err="1">
                <a:effectLst/>
                <a:latin typeface="Helvetica" pitchFamily="2" charset="0"/>
              </a:rPr>
              <a:t>p</a:t>
            </a:r>
            <a:r>
              <a:rPr lang="it-IT" dirty="0">
                <a:effectLst/>
                <a:latin typeface="Helvetica" pitchFamily="2" charset="0"/>
              </a:rPr>
              <a:t> &lt; 0.01)</a:t>
            </a:r>
          </a:p>
          <a:p>
            <a:r>
              <a:rPr lang="it-IT" dirty="0">
                <a:effectLst/>
                <a:latin typeface="Helvetica" pitchFamily="2" charset="0"/>
              </a:rPr>
              <a:t>Inverse </a:t>
            </a:r>
            <a:r>
              <a:rPr lang="it-IT" dirty="0" err="1">
                <a:effectLst/>
                <a:latin typeface="Helvetica" pitchFamily="2" charset="0"/>
              </a:rPr>
              <a:t>correlation</a:t>
            </a:r>
            <a:r>
              <a:rPr lang="it-IT" dirty="0">
                <a:effectLst/>
                <a:latin typeface="Helvetica" pitchFamily="2" charset="0"/>
              </a:rPr>
              <a:t> </a:t>
            </a:r>
            <a:r>
              <a:rPr lang="it-IT" dirty="0" err="1">
                <a:effectLst/>
                <a:latin typeface="Helvetica" pitchFamily="2" charset="0"/>
              </a:rPr>
              <a:t>between</a:t>
            </a:r>
            <a:r>
              <a:rPr lang="it-IT" dirty="0">
                <a:effectLst/>
                <a:latin typeface="Helvetica" pitchFamily="2" charset="0"/>
              </a:rPr>
              <a:t> muscle </a:t>
            </a:r>
            <a:r>
              <a:rPr lang="it-IT" dirty="0" err="1">
                <a:effectLst/>
                <a:latin typeface="Helvetica" pitchFamily="2" charset="0"/>
              </a:rPr>
              <a:t>quality</a:t>
            </a:r>
            <a:r>
              <a:rPr lang="it-IT" dirty="0">
                <a:effectLst/>
                <a:latin typeface="Helvetica" pitchFamily="2" charset="0"/>
              </a:rPr>
              <a:t> </a:t>
            </a:r>
            <a:r>
              <a:rPr lang="it-IT" dirty="0" err="1">
                <a:effectLst/>
                <a:latin typeface="Helvetica" pitchFamily="2" charset="0"/>
              </a:rPr>
              <a:t>variables</a:t>
            </a:r>
            <a:r>
              <a:rPr lang="it-IT" dirty="0">
                <a:effectLst/>
                <a:latin typeface="Helvetica" pitchFamily="2" charset="0"/>
              </a:rPr>
              <a:t> (</a:t>
            </a:r>
            <a:r>
              <a:rPr lang="it-IT" dirty="0" err="1">
                <a:effectLst/>
                <a:latin typeface="Helvetica" pitchFamily="2" charset="0"/>
              </a:rPr>
              <a:t>echogenicity</a:t>
            </a:r>
            <a:r>
              <a:rPr lang="it-IT" dirty="0">
                <a:effectLst/>
                <a:latin typeface="Helvetica" pitchFamily="2" charset="0"/>
              </a:rPr>
              <a:t>) and </a:t>
            </a:r>
            <a:r>
              <a:rPr lang="it-IT" dirty="0" err="1">
                <a:effectLst/>
                <a:latin typeface="Helvetica" pitchFamily="2" charset="0"/>
              </a:rPr>
              <a:t>handgrip</a:t>
            </a:r>
            <a:r>
              <a:rPr lang="it-IT" dirty="0">
                <a:effectLst/>
                <a:latin typeface="Helvetica" pitchFamily="2" charset="0"/>
              </a:rPr>
              <a:t> </a:t>
            </a:r>
            <a:r>
              <a:rPr lang="it-IT" dirty="0" err="1">
                <a:effectLst/>
                <a:latin typeface="Helvetica" pitchFamily="2" charset="0"/>
              </a:rPr>
              <a:t>strength</a:t>
            </a:r>
            <a:endParaRPr lang="it-IT" dirty="0">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Helvetica" pitchFamily="2" charset="0"/>
              </a:rPr>
              <a:t>In the multivariate </a:t>
            </a:r>
            <a:r>
              <a:rPr lang="it-IT" dirty="0" err="1">
                <a:effectLst/>
                <a:latin typeface="Helvetica" pitchFamily="2" charset="0"/>
              </a:rPr>
              <a:t>analysis</a:t>
            </a:r>
            <a:r>
              <a:rPr lang="it-IT" dirty="0">
                <a:effectLst/>
                <a:latin typeface="Helvetica" pitchFamily="2" charset="0"/>
              </a:rPr>
              <a:t> </a:t>
            </a:r>
            <a:r>
              <a:rPr lang="it-IT" dirty="0" err="1">
                <a:effectLst/>
                <a:latin typeface="Helvetica" pitchFamily="2" charset="0"/>
              </a:rPr>
              <a:t>adjusted</a:t>
            </a:r>
            <a:r>
              <a:rPr lang="it-IT" dirty="0">
                <a:effectLst/>
                <a:latin typeface="Helvetica" pitchFamily="2" charset="0"/>
              </a:rPr>
              <a:t> by age, the </a:t>
            </a:r>
            <a:r>
              <a:rPr lang="it-IT" dirty="0" err="1">
                <a:effectLst/>
                <a:latin typeface="Helvetica" pitchFamily="2" charset="0"/>
              </a:rPr>
              <a:t>highest</a:t>
            </a:r>
            <a:r>
              <a:rPr lang="it-IT" dirty="0">
                <a:effectLst/>
                <a:latin typeface="Helvetica" pitchFamily="2" charset="0"/>
              </a:rPr>
              <a:t> quartile of the X-Y index </a:t>
            </a:r>
            <a:r>
              <a:rPr lang="it-IT" dirty="0" err="1">
                <a:effectLst/>
                <a:latin typeface="Helvetica" pitchFamily="2" charset="0"/>
              </a:rPr>
              <a:t>had</a:t>
            </a:r>
            <a:r>
              <a:rPr lang="it-IT" dirty="0">
                <a:effectLst/>
                <a:latin typeface="Helvetica" pitchFamily="2" charset="0"/>
              </a:rPr>
              <a:t> more risk of </a:t>
            </a:r>
            <a:r>
              <a:rPr lang="it-IT" dirty="0" err="1">
                <a:effectLst/>
                <a:latin typeface="Helvetica" pitchFamily="2" charset="0"/>
              </a:rPr>
              <a:t>death</a:t>
            </a:r>
            <a:r>
              <a:rPr lang="it-IT" dirty="0">
                <a:effectLst/>
                <a:latin typeface="Helvetica" pitchFamily="2" charset="0"/>
              </a:rPr>
              <a:t> (OR: 4.54)</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Helvetica" pitchFamily="2" charset="0"/>
              </a:rPr>
              <a:t>Problemi US: manca standardizzazione e cutoff, necessita di adeguato training</a:t>
            </a:r>
          </a:p>
          <a:p>
            <a:endParaRPr lang="it-IT" dirty="0">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it-IT" dirty="0">
              <a:effectLst/>
              <a:latin typeface="Times" pitchFamily="2" charset="0"/>
            </a:endParaRPr>
          </a:p>
        </p:txBody>
      </p:sp>
    </p:spTree>
    <p:extLst>
      <p:ext uri="{BB962C8B-B14F-4D97-AF65-F5344CB8AC3E}">
        <p14:creationId xmlns:p14="http://schemas.microsoft.com/office/powerpoint/2010/main" val="15189853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65E7858-8E04-EDB3-B78B-AF7DE35E10C9}"/>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178D33A4-2C75-8717-CB57-40970A3F55DC}"/>
              </a:ext>
            </a:extLst>
          </p:cNvPr>
          <p:cNvSpPr>
            <a:spLocks noGrp="1" noChangeArrowheads="1"/>
          </p:cNvSpPr>
          <p:nvPr>
            <p:ph type="sldNum"/>
          </p:nvPr>
        </p:nvSpPr>
        <p:spPr>
          <a:ln/>
        </p:spPr>
        <p:txBody>
          <a:bodyPr/>
          <a:lstStyle/>
          <a:p>
            <a:fld id="{E1D10014-8ECD-6147-8C4D-7338EF0E012E}" type="slidenum">
              <a:rPr lang="it-IT" altLang="it-IT"/>
              <a:pPr/>
              <a:t>30</a:t>
            </a:fld>
            <a:endParaRPr lang="it-IT" altLang="it-IT"/>
          </a:p>
        </p:txBody>
      </p:sp>
      <p:sp>
        <p:nvSpPr>
          <p:cNvPr id="38913" name="Text Box 1">
            <a:extLst>
              <a:ext uri="{FF2B5EF4-FFF2-40B4-BE49-F238E27FC236}">
                <a16:creationId xmlns:a16="http://schemas.microsoft.com/office/drawing/2014/main" id="{95ED21AE-3D7F-CE7C-46FF-32F772B1E935}"/>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30</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4BB1884C-5464-FDDA-684E-48D3D09AD34A}"/>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30</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7AB2AE9A-087F-B61B-F93E-49434E7F8676}"/>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30</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D24BB976-7A78-A24B-1852-BDFD84C6DD0D}"/>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49ABB0E5-C154-2041-0158-4ED68726CB0E}"/>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30</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20BC9C3B-FE00-1BC6-790B-4890981521EB}"/>
              </a:ext>
            </a:extLst>
          </p:cNvPr>
          <p:cNvSpPr>
            <a:spLocks noGrp="1"/>
          </p:cNvSpPr>
          <p:nvPr>
            <p:ph type="body" idx="1"/>
          </p:nvPr>
        </p:nvSpPr>
        <p:spPr/>
        <p:txBody>
          <a:bodyPr/>
          <a:lstStyle/>
          <a:p>
            <a:r>
              <a:rPr lang="it-IT" dirty="0" err="1">
                <a:effectLst/>
                <a:latin typeface="Times" pitchFamily="2" charset="0"/>
              </a:rPr>
              <a:t>When</a:t>
            </a:r>
            <a:r>
              <a:rPr lang="it-IT" dirty="0">
                <a:effectLst/>
                <a:latin typeface="Times" pitchFamily="2" charset="0"/>
              </a:rPr>
              <a:t> US and BIA are </a:t>
            </a:r>
            <a:r>
              <a:rPr lang="it-IT" dirty="0" err="1">
                <a:effectLst/>
                <a:latin typeface="Times" pitchFamily="2" charset="0"/>
              </a:rPr>
              <a:t>used</a:t>
            </a:r>
            <a:r>
              <a:rPr lang="it-IT" dirty="0">
                <a:effectLst/>
                <a:latin typeface="Times" pitchFamily="2" charset="0"/>
              </a:rPr>
              <a:t> in </a:t>
            </a:r>
            <a:r>
              <a:rPr lang="it-IT" dirty="0" err="1">
                <a:effectLst/>
                <a:latin typeface="Times" pitchFamily="2" charset="0"/>
              </a:rPr>
              <a:t>combination</a:t>
            </a:r>
            <a:r>
              <a:rPr lang="it-IT" dirty="0">
                <a:effectLst/>
                <a:latin typeface="Times" pitchFamily="2" charset="0"/>
              </a:rPr>
              <a:t>, </a:t>
            </a:r>
            <a:r>
              <a:rPr lang="it-IT" dirty="0" err="1">
                <a:effectLst/>
                <a:latin typeface="Times" pitchFamily="2" charset="0"/>
              </a:rPr>
              <a:t>RDs</a:t>
            </a:r>
            <a:r>
              <a:rPr lang="it-IT" dirty="0">
                <a:effectLst/>
                <a:latin typeface="Times" pitchFamily="2" charset="0"/>
              </a:rPr>
              <a:t> can determine the timing of </a:t>
            </a:r>
            <a:r>
              <a:rPr lang="it-IT" dirty="0" err="1">
                <a:effectLst/>
                <a:latin typeface="Times" pitchFamily="2" charset="0"/>
              </a:rPr>
              <a:t>evaluation</a:t>
            </a:r>
            <a:r>
              <a:rPr lang="it-IT" dirty="0">
                <a:effectLst/>
                <a:latin typeface="Times" pitchFamily="2" charset="0"/>
              </a:rPr>
              <a:t>, </a:t>
            </a:r>
            <a:r>
              <a:rPr lang="it-IT" dirty="0" err="1">
                <a:effectLst/>
                <a:latin typeface="Times" pitchFamily="2" charset="0"/>
              </a:rPr>
              <a:t>evaluate</a:t>
            </a:r>
            <a:r>
              <a:rPr lang="it-IT" dirty="0">
                <a:effectLst/>
                <a:latin typeface="Times" pitchFamily="2" charset="0"/>
              </a:rPr>
              <a:t> body </a:t>
            </a:r>
            <a:r>
              <a:rPr lang="it-IT" dirty="0" err="1">
                <a:effectLst/>
                <a:latin typeface="Times" pitchFamily="2" charset="0"/>
              </a:rPr>
              <a:t>composition</a:t>
            </a:r>
            <a:r>
              <a:rPr lang="it-IT" dirty="0">
                <a:effectLst/>
                <a:latin typeface="Times" pitchFamily="2" charset="0"/>
              </a:rPr>
              <a:t>, determine the </a:t>
            </a:r>
            <a:r>
              <a:rPr lang="it-IT" dirty="0" err="1">
                <a:effectLst/>
                <a:latin typeface="Times" pitchFamily="2" charset="0"/>
              </a:rPr>
              <a:t>effect</a:t>
            </a:r>
            <a:r>
              <a:rPr lang="it-IT" dirty="0">
                <a:effectLst/>
                <a:latin typeface="Times" pitchFamily="2" charset="0"/>
              </a:rPr>
              <a:t> of </a:t>
            </a:r>
            <a:r>
              <a:rPr lang="it-IT" dirty="0" err="1">
                <a:effectLst/>
                <a:latin typeface="Times" pitchFamily="2" charset="0"/>
              </a:rPr>
              <a:t>nutritional</a:t>
            </a:r>
            <a:r>
              <a:rPr lang="it-IT" dirty="0">
                <a:effectLst/>
                <a:latin typeface="Times" pitchFamily="2" charset="0"/>
              </a:rPr>
              <a:t> </a:t>
            </a:r>
            <a:r>
              <a:rPr lang="it-IT" dirty="0" err="1">
                <a:effectLst/>
                <a:latin typeface="Times" pitchFamily="2" charset="0"/>
              </a:rPr>
              <a:t>intervention</a:t>
            </a:r>
            <a:r>
              <a:rPr lang="it-IT" dirty="0">
                <a:effectLst/>
                <a:latin typeface="Times" pitchFamily="2" charset="0"/>
              </a:rPr>
              <a:t>, and </a:t>
            </a:r>
            <a:r>
              <a:rPr lang="it-IT" dirty="0" err="1">
                <a:effectLst/>
                <a:latin typeface="Times" pitchFamily="2" charset="0"/>
              </a:rPr>
              <a:t>utilize</a:t>
            </a:r>
            <a:r>
              <a:rPr lang="it-IT" dirty="0">
                <a:effectLst/>
                <a:latin typeface="Times" pitchFamily="2" charset="0"/>
              </a:rPr>
              <a:t> </a:t>
            </a:r>
            <a:r>
              <a:rPr lang="it-IT" dirty="0" err="1">
                <a:effectLst/>
                <a:latin typeface="Times" pitchFamily="2" charset="0"/>
              </a:rPr>
              <a:t>it</a:t>
            </a:r>
            <a:r>
              <a:rPr lang="it-IT" dirty="0">
                <a:effectLst/>
                <a:latin typeface="Times" pitchFamily="2" charset="0"/>
              </a:rPr>
              <a:t> for monitoring.</a:t>
            </a:r>
          </a:p>
          <a:p>
            <a:endParaRPr dirty="0"/>
          </a:p>
        </p:txBody>
      </p:sp>
    </p:spTree>
    <p:extLst>
      <p:ext uri="{BB962C8B-B14F-4D97-AF65-F5344CB8AC3E}">
        <p14:creationId xmlns:p14="http://schemas.microsoft.com/office/powerpoint/2010/main" val="3810197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C12A101-DA7D-9D12-FCAD-9375EF3500CE}"/>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E3EB3873-D49F-5EA0-4C28-95D4133A288F}"/>
              </a:ext>
            </a:extLst>
          </p:cNvPr>
          <p:cNvSpPr>
            <a:spLocks noGrp="1" noChangeArrowheads="1"/>
          </p:cNvSpPr>
          <p:nvPr>
            <p:ph type="sldNum"/>
          </p:nvPr>
        </p:nvSpPr>
        <p:spPr>
          <a:ln/>
        </p:spPr>
        <p:txBody>
          <a:bodyPr/>
          <a:lstStyle/>
          <a:p>
            <a:fld id="{E1D10014-8ECD-6147-8C4D-7338EF0E012E}" type="slidenum">
              <a:rPr lang="it-IT" altLang="it-IT"/>
              <a:pPr/>
              <a:t>4</a:t>
            </a:fld>
            <a:endParaRPr lang="it-IT" altLang="it-IT"/>
          </a:p>
        </p:txBody>
      </p:sp>
      <p:sp>
        <p:nvSpPr>
          <p:cNvPr id="38913" name="Text Box 1">
            <a:extLst>
              <a:ext uri="{FF2B5EF4-FFF2-40B4-BE49-F238E27FC236}">
                <a16:creationId xmlns:a16="http://schemas.microsoft.com/office/drawing/2014/main" id="{BB760F21-C927-B05B-67B7-14924ED3CDB6}"/>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4</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CCFABD96-D139-BE94-97D8-0ED68C908FF9}"/>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4</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C1C4DADD-727D-48CE-2902-310D484E67CF}"/>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4</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9A237EC1-A2CC-3C0E-2B73-9B9E370D1201}"/>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E33AB7EB-5159-3BB9-A643-EB6CA85F59E1}"/>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4</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E037A932-938E-67ED-00F3-1EC3C24C93E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dirty="0">
                <a:effectLst/>
                <a:latin typeface="AdvOT863180fb"/>
              </a:rPr>
              <a:t>special </a:t>
            </a:r>
            <a:r>
              <a:rPr lang="it-IT" sz="1800" dirty="0" err="1">
                <a:effectLst/>
                <a:latin typeface="AdvOT863180fb"/>
              </a:rPr>
              <a:t>concern</a:t>
            </a:r>
            <a:r>
              <a:rPr lang="it-IT" sz="1800" dirty="0">
                <a:effectLst/>
                <a:latin typeface="AdvOT863180fb"/>
              </a:rPr>
              <a:t> </a:t>
            </a:r>
            <a:r>
              <a:rPr lang="it-IT" sz="1800" dirty="0" err="1">
                <a:effectLst/>
                <a:latin typeface="AdvOT863180fb"/>
              </a:rPr>
              <a:t>is</a:t>
            </a:r>
            <a:r>
              <a:rPr lang="it-IT" sz="1800" dirty="0">
                <a:effectLst/>
                <a:latin typeface="AdvOT863180fb"/>
              </a:rPr>
              <a:t> </a:t>
            </a:r>
            <a:r>
              <a:rPr lang="it-IT" sz="1800" dirty="0" err="1">
                <a:effectLst/>
                <a:latin typeface="AdvOT863180fb"/>
              </a:rPr>
              <a:t>that</a:t>
            </a:r>
            <a:r>
              <a:rPr lang="it-IT" sz="1800" dirty="0">
                <a:effectLst/>
                <a:latin typeface="AdvOT863180fb"/>
              </a:rPr>
              <a:t> </a:t>
            </a:r>
            <a:r>
              <a:rPr lang="it-IT" sz="1800" dirty="0" err="1">
                <a:effectLst/>
                <a:latin typeface="AdvOT863180fb"/>
              </a:rPr>
              <a:t>malnutrition</a:t>
            </a:r>
            <a:r>
              <a:rPr lang="it-IT" sz="1800" dirty="0">
                <a:effectLst/>
                <a:latin typeface="AdvOT863180fb"/>
              </a:rPr>
              <a:t> </a:t>
            </a:r>
            <a:r>
              <a:rPr lang="it-IT" sz="1800" dirty="0" err="1">
                <a:effectLst/>
                <a:latin typeface="AdvOT863180fb"/>
              </a:rPr>
              <a:t>is</a:t>
            </a:r>
            <a:r>
              <a:rPr lang="it-IT" sz="1800" dirty="0">
                <a:effectLst/>
                <a:latin typeface="AdvOT863180fb"/>
              </a:rPr>
              <a:t> an </a:t>
            </a:r>
            <a:r>
              <a:rPr lang="it-IT" sz="1800" dirty="0" err="1">
                <a:effectLst/>
                <a:latin typeface="AdvOT863180fb"/>
              </a:rPr>
              <a:t>emerging</a:t>
            </a:r>
            <a:r>
              <a:rPr lang="it-IT" sz="1800" dirty="0">
                <a:effectLst/>
                <a:latin typeface="AdvOT863180fb"/>
              </a:rPr>
              <a:t> </a:t>
            </a:r>
            <a:r>
              <a:rPr lang="it-IT" sz="1800" dirty="0" err="1">
                <a:effectLst/>
                <a:latin typeface="AdvOT863180fb"/>
              </a:rPr>
              <a:t>occurrence</a:t>
            </a:r>
            <a:r>
              <a:rPr lang="it-IT" sz="1800" dirty="0">
                <a:effectLst/>
                <a:latin typeface="AdvOT863180fb"/>
              </a:rPr>
              <a:t> </a:t>
            </a:r>
            <a:r>
              <a:rPr lang="it-IT" sz="1800" dirty="0" err="1">
                <a:effectLst/>
                <a:latin typeface="AdvOT863180fb"/>
              </a:rPr>
              <a:t>among</a:t>
            </a:r>
            <a:r>
              <a:rPr lang="it-IT" sz="1800" dirty="0">
                <a:effectLst/>
                <a:latin typeface="AdvOT863180fb"/>
              </a:rPr>
              <a:t> </a:t>
            </a:r>
            <a:r>
              <a:rPr lang="it-IT" sz="1800" dirty="0" err="1">
                <a:effectLst/>
                <a:latin typeface="AdvOT863180fb"/>
              </a:rPr>
              <a:t>overweight</a:t>
            </a:r>
            <a:r>
              <a:rPr lang="it-IT" sz="1800" dirty="0">
                <a:effectLst/>
                <a:latin typeface="AdvOT863180fb"/>
              </a:rPr>
              <a:t>/obese </a:t>
            </a:r>
            <a:r>
              <a:rPr lang="it-IT" sz="1800" dirty="0" err="1">
                <a:effectLst/>
                <a:latin typeface="AdvOT863180fb"/>
              </a:rPr>
              <a:t>persons</a:t>
            </a:r>
            <a:r>
              <a:rPr lang="it-IT" sz="1800" dirty="0">
                <a:effectLst/>
                <a:latin typeface="AdvOT863180fb"/>
              </a:rPr>
              <a:t> with </a:t>
            </a:r>
            <a:r>
              <a:rPr lang="it-IT" sz="1800" dirty="0" err="1">
                <a:effectLst/>
                <a:latin typeface="AdvOT863180fb"/>
              </a:rPr>
              <a:t>disease</a:t>
            </a:r>
            <a:r>
              <a:rPr lang="it-IT" sz="1800" dirty="0">
                <a:effectLst/>
                <a:latin typeface="AdvOT863180fb"/>
              </a:rPr>
              <a:t>, </a:t>
            </a:r>
            <a:r>
              <a:rPr lang="it-IT" sz="1800" dirty="0" err="1">
                <a:effectLst/>
                <a:latin typeface="AdvOT863180fb"/>
              </a:rPr>
              <a:t>injury</a:t>
            </a:r>
            <a:r>
              <a:rPr lang="it-IT" sz="1800" dirty="0">
                <a:effectLst/>
                <a:latin typeface="AdvOT863180fb"/>
              </a:rPr>
              <a:t>, or high energy </a:t>
            </a:r>
            <a:r>
              <a:rPr lang="it-IT" sz="1800" dirty="0" err="1">
                <a:effectLst/>
                <a:latin typeface="AdvOT863180fb"/>
              </a:rPr>
              <a:t>poor</a:t>
            </a:r>
            <a:r>
              <a:rPr lang="it-IT" sz="1800" dirty="0">
                <a:effectLst/>
                <a:latin typeface="AdvOT863180fb"/>
              </a:rPr>
              <a:t> </a:t>
            </a:r>
            <a:r>
              <a:rPr lang="it-IT" sz="1800" dirty="0" err="1">
                <a:effectLst/>
                <a:latin typeface="AdvOT863180fb"/>
              </a:rPr>
              <a:t>quality</a:t>
            </a:r>
            <a:r>
              <a:rPr lang="it-IT" sz="1800" dirty="0">
                <a:effectLst/>
                <a:latin typeface="AdvOT863180fb"/>
              </a:rPr>
              <a:t> </a:t>
            </a:r>
            <a:r>
              <a:rPr lang="it-IT" sz="1800" dirty="0" err="1">
                <a:effectLst/>
                <a:latin typeface="AdvOT863180fb"/>
              </a:rPr>
              <a:t>diets</a:t>
            </a:r>
            <a:r>
              <a:rPr lang="it-IT" sz="1800" dirty="0">
                <a:effectLst/>
                <a:latin typeface="AdvOT863180fb"/>
              </a:rPr>
              <a:t> in </a:t>
            </a:r>
            <a:r>
              <a:rPr lang="it-IT" sz="1800" dirty="0" err="1">
                <a:effectLst/>
                <a:latin typeface="AdvOT863180fb"/>
              </a:rPr>
              <a:t>both</a:t>
            </a:r>
            <a:r>
              <a:rPr lang="it-IT" sz="1800" dirty="0">
                <a:effectLst/>
                <a:latin typeface="AdvOT863180fb"/>
              </a:rPr>
              <a:t> </a:t>
            </a:r>
            <a:r>
              <a:rPr lang="it-IT" sz="1800" dirty="0" err="1">
                <a:effectLst/>
                <a:latin typeface="AdvOT863180fb"/>
              </a:rPr>
              <a:t>developed</a:t>
            </a:r>
            <a:r>
              <a:rPr lang="it-IT" sz="1800" dirty="0">
                <a:effectLst/>
                <a:latin typeface="AdvOT863180fb"/>
              </a:rPr>
              <a:t> and </a:t>
            </a:r>
            <a:r>
              <a:rPr lang="it-IT" sz="1800" dirty="0" err="1">
                <a:effectLst/>
                <a:latin typeface="AdvOT863180fb"/>
              </a:rPr>
              <a:t>developing</a:t>
            </a:r>
            <a:r>
              <a:rPr lang="it-IT" sz="1800" dirty="0">
                <a:effectLst/>
                <a:latin typeface="AdvOT863180fb"/>
              </a:rPr>
              <a:t> countries </a:t>
            </a:r>
            <a:endParaRPr lang="it-IT" dirty="0"/>
          </a:p>
          <a:p>
            <a:endParaRPr dirty="0"/>
          </a:p>
        </p:txBody>
      </p:sp>
    </p:spTree>
    <p:extLst>
      <p:ext uri="{BB962C8B-B14F-4D97-AF65-F5344CB8AC3E}">
        <p14:creationId xmlns:p14="http://schemas.microsoft.com/office/powerpoint/2010/main" val="21189463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88DC555-E004-4A17-4EDF-C1AF9C5FE362}"/>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D65B5415-D7EA-0AED-88FA-6E634A5C9015}"/>
              </a:ext>
            </a:extLst>
          </p:cNvPr>
          <p:cNvSpPr>
            <a:spLocks noGrp="1" noChangeArrowheads="1"/>
          </p:cNvSpPr>
          <p:nvPr>
            <p:ph type="sldNum"/>
          </p:nvPr>
        </p:nvSpPr>
        <p:spPr>
          <a:ln/>
        </p:spPr>
        <p:txBody>
          <a:bodyPr/>
          <a:lstStyle/>
          <a:p>
            <a:fld id="{E1D10014-8ECD-6147-8C4D-7338EF0E012E}" type="slidenum">
              <a:rPr lang="it-IT" altLang="it-IT"/>
              <a:pPr/>
              <a:t>31</a:t>
            </a:fld>
            <a:endParaRPr lang="it-IT" altLang="it-IT"/>
          </a:p>
        </p:txBody>
      </p:sp>
      <p:sp>
        <p:nvSpPr>
          <p:cNvPr id="38913" name="Text Box 1">
            <a:extLst>
              <a:ext uri="{FF2B5EF4-FFF2-40B4-BE49-F238E27FC236}">
                <a16:creationId xmlns:a16="http://schemas.microsoft.com/office/drawing/2014/main" id="{00D706E0-96D3-8FA7-1343-0A1C5F0DB6E5}"/>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31</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7A524CEA-6BC1-1BFE-0E5E-8AB9DB3E6352}"/>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31</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C7E514C6-6FF1-2B86-4486-06877FF10172}"/>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31</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63BD4D6E-85E6-4018-E01F-CCFDF8D64E70}"/>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5A24D952-CB75-CDC4-D802-82E6FE709A17}"/>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31</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A0D3491D-BB18-671C-046C-7E650552A9F9}"/>
              </a:ext>
            </a:extLst>
          </p:cNvPr>
          <p:cNvSpPr>
            <a:spLocks noGrp="1"/>
          </p:cNvSpPr>
          <p:nvPr>
            <p:ph type="body" idx="1"/>
          </p:nvPr>
        </p:nvSpPr>
        <p:spPr/>
        <p:txBody>
          <a:bodyPr/>
          <a:lstStyle/>
          <a:p>
            <a:r>
              <a:rPr lang="it-IT" dirty="0">
                <a:effectLst/>
                <a:latin typeface="Helvetica" pitchFamily="2" charset="0"/>
              </a:rPr>
              <a:t>screening for </a:t>
            </a:r>
            <a:r>
              <a:rPr lang="it-IT" dirty="0" err="1">
                <a:effectLst/>
                <a:latin typeface="Helvetica" pitchFamily="2" charset="0"/>
              </a:rPr>
              <a:t>malnutrition</a:t>
            </a:r>
            <a:r>
              <a:rPr lang="it-IT" dirty="0">
                <a:effectLst/>
                <a:latin typeface="Helvetica" pitchFamily="2" charset="0"/>
              </a:rPr>
              <a:t>, or screening for risk of </a:t>
            </a:r>
            <a:r>
              <a:rPr lang="it-IT" dirty="0" err="1">
                <a:effectLst/>
                <a:latin typeface="Helvetica" pitchFamily="2" charset="0"/>
              </a:rPr>
              <a:t>malnutrition</a:t>
            </a:r>
            <a:r>
              <a:rPr lang="it-IT" dirty="0">
                <a:effectLst/>
                <a:latin typeface="Helvetica" pitchFamily="2" charset="0"/>
              </a:rPr>
              <a:t>?</a:t>
            </a:r>
          </a:p>
          <a:p>
            <a:r>
              <a:rPr lang="it-IT" dirty="0">
                <a:effectLst/>
                <a:latin typeface="Helvetica" pitchFamily="2" charset="0"/>
              </a:rPr>
              <a:t>Reattivo o proattivo?</a:t>
            </a:r>
          </a:p>
          <a:p>
            <a:endParaRPr lang="it-IT" dirty="0">
              <a:effectLst/>
              <a:latin typeface="Helvetica" pitchFamily="2" charset="0"/>
            </a:endParaRPr>
          </a:p>
          <a:p>
            <a:r>
              <a:rPr lang="it-IT" dirty="0">
                <a:effectLst/>
                <a:latin typeface="Helvetica" pitchFamily="2" charset="0"/>
              </a:rPr>
              <a:t>Mi dica per favore da che parte dovrei andare da qui? Dipende molto da dove vuoi arrivare </a:t>
            </a:r>
          </a:p>
          <a:p>
            <a:pPr>
              <a:buClrTx/>
              <a:buFontTx/>
              <a:buNone/>
            </a:pPr>
            <a:endParaRPr dirty="0"/>
          </a:p>
        </p:txBody>
      </p:sp>
    </p:spTree>
    <p:extLst>
      <p:ext uri="{BB962C8B-B14F-4D97-AF65-F5344CB8AC3E}">
        <p14:creationId xmlns:p14="http://schemas.microsoft.com/office/powerpoint/2010/main" val="21196550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a:extLst>
            <a:ext uri="{FF2B5EF4-FFF2-40B4-BE49-F238E27FC236}">
              <a16:creationId xmlns:a16="http://schemas.microsoft.com/office/drawing/2014/main" id="{431BF140-007D-84AF-7B0F-8ECBF56EF64A}"/>
            </a:ext>
          </a:extLst>
        </p:cNvPr>
        <p:cNvGrpSpPr/>
        <p:nvPr/>
      </p:nvGrpSpPr>
      <p:grpSpPr>
        <a:xfrm>
          <a:off x="0" y="0"/>
          <a:ext cx="0" cy="0"/>
          <a:chOff x="0" y="0"/>
          <a:chExt cx="0" cy="0"/>
        </a:xfrm>
      </p:grpSpPr>
      <p:sp>
        <p:nvSpPr>
          <p:cNvPr id="115" name="Google Shape;115;g3606f1c2d_30:notes">
            <a:extLst>
              <a:ext uri="{FF2B5EF4-FFF2-40B4-BE49-F238E27FC236}">
                <a16:creationId xmlns:a16="http://schemas.microsoft.com/office/drawing/2014/main" id="{325910ED-4167-4FB0-129F-6E1CBAAEE5C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606f1c2d_30:notes">
            <a:extLst>
              <a:ext uri="{FF2B5EF4-FFF2-40B4-BE49-F238E27FC236}">
                <a16:creationId xmlns:a16="http://schemas.microsoft.com/office/drawing/2014/main" id="{BCC8E20F-1E17-155F-07B6-2A7222F9231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95529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5A567BA-5C50-0FA1-EB9C-360C3FB6B5F4}"/>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3306D14F-6F8C-5EBE-9BAE-54732999D8BF}"/>
              </a:ext>
            </a:extLst>
          </p:cNvPr>
          <p:cNvSpPr>
            <a:spLocks noGrp="1" noChangeArrowheads="1"/>
          </p:cNvSpPr>
          <p:nvPr>
            <p:ph type="sldNum"/>
          </p:nvPr>
        </p:nvSpPr>
        <p:spPr>
          <a:ln/>
        </p:spPr>
        <p:txBody>
          <a:bodyPr/>
          <a:lstStyle/>
          <a:p>
            <a:fld id="{5F1D5A16-B1D8-B64B-A1B4-3605AE644AE9}" type="slidenum">
              <a:rPr lang="it-IT" altLang="it-IT"/>
              <a:pPr/>
              <a:t>5</a:t>
            </a:fld>
            <a:endParaRPr lang="it-IT" altLang="it-IT"/>
          </a:p>
        </p:txBody>
      </p:sp>
      <p:sp>
        <p:nvSpPr>
          <p:cNvPr id="40961" name="Text Box 1">
            <a:extLst>
              <a:ext uri="{FF2B5EF4-FFF2-40B4-BE49-F238E27FC236}">
                <a16:creationId xmlns:a16="http://schemas.microsoft.com/office/drawing/2014/main" id="{F2F58506-6E88-2AA3-7725-C3A3DB3968D5}"/>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6037FE1E-71A9-0B4C-88F7-2F297087ED32}"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5</a:t>
            </a:fld>
            <a:endParaRPr lang="it-IT" altLang="it-IT" sz="1300">
              <a:latin typeface="Times New Roman" panose="02020603050405020304" pitchFamily="18" charset="0"/>
              <a:cs typeface="Segoe UI" panose="020B0502040204020203" pitchFamily="34" charset="0"/>
            </a:endParaRPr>
          </a:p>
        </p:txBody>
      </p:sp>
      <p:sp>
        <p:nvSpPr>
          <p:cNvPr id="40962" name="Text Box 2">
            <a:extLst>
              <a:ext uri="{FF2B5EF4-FFF2-40B4-BE49-F238E27FC236}">
                <a16:creationId xmlns:a16="http://schemas.microsoft.com/office/drawing/2014/main" id="{32A4D211-188F-494B-815A-7A5423CAD9CD}"/>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B28AB34D-84B4-884A-A114-1C2937C5D900}"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5</a:t>
            </a:fld>
            <a:endParaRPr lang="it-IT" altLang="it-IT" sz="1300">
              <a:latin typeface="Times New Roman" panose="02020603050405020304" pitchFamily="18" charset="0"/>
              <a:cs typeface="Segoe UI" panose="020B0502040204020203" pitchFamily="34" charset="0"/>
            </a:endParaRPr>
          </a:p>
        </p:txBody>
      </p:sp>
      <p:sp>
        <p:nvSpPr>
          <p:cNvPr id="40963" name="Text Box 3">
            <a:extLst>
              <a:ext uri="{FF2B5EF4-FFF2-40B4-BE49-F238E27FC236}">
                <a16:creationId xmlns:a16="http://schemas.microsoft.com/office/drawing/2014/main" id="{C98502D1-46E5-2300-AACE-0E05C29A7BC4}"/>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1C1FB953-454D-494E-BCB4-4BFC7477B374}" type="slidenum">
              <a:rPr lang="it-IT" altLang="it-IT" sz="1300">
                <a:latin typeface="Times New Roman" panose="02020603050405020304" pitchFamily="18" charset="0"/>
              </a:rPr>
              <a:pPr algn="r">
                <a:lnSpc>
                  <a:spcPct val="95000"/>
                </a:lnSpc>
                <a:buClrTx/>
                <a:buFontTx/>
                <a:buNone/>
              </a:pPr>
              <a:t>5</a:t>
            </a:fld>
            <a:endParaRPr lang="it-IT" altLang="it-IT" sz="1300">
              <a:latin typeface="Times New Roman" panose="02020603050405020304" pitchFamily="18" charset="0"/>
            </a:endParaRPr>
          </a:p>
        </p:txBody>
      </p:sp>
      <p:sp>
        <p:nvSpPr>
          <p:cNvPr id="40964" name="Text Box 4">
            <a:extLst>
              <a:ext uri="{FF2B5EF4-FFF2-40B4-BE49-F238E27FC236}">
                <a16:creationId xmlns:a16="http://schemas.microsoft.com/office/drawing/2014/main" id="{5DC86B1D-ECA8-4C6A-271E-D993CA7234F5}"/>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40965" name="Rectangle 5">
            <a:extLst>
              <a:ext uri="{FF2B5EF4-FFF2-40B4-BE49-F238E27FC236}">
                <a16:creationId xmlns:a16="http://schemas.microsoft.com/office/drawing/2014/main" id="{F793A442-98F4-852D-76EA-06EBD831DDDB}"/>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85B62C82-F9AC-6849-9945-53EF722C2807}" type="slidenum">
              <a:rPr lang="it-IT" altLang="it-IT" sz="1400">
                <a:latin typeface="Times New Roman" panose="02020603050405020304" pitchFamily="18" charset="0"/>
              </a:rPr>
              <a:pPr>
                <a:buClrTx/>
                <a:buFontTx/>
                <a:buNone/>
              </a:pPr>
              <a:t>5</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4FC35885-5F9C-C4F8-BDA5-1F5DC67C5411}"/>
              </a:ext>
            </a:extLst>
          </p:cNvPr>
          <p:cNvSpPr>
            <a:spLocks noGrp="1"/>
          </p:cNvSpPr>
          <p:nvPr>
            <p:ph type="body" idx="1"/>
          </p:nvPr>
        </p:nvSpPr>
        <p:spPr/>
        <p:txBody>
          <a:bodyPr/>
          <a:lstStyle/>
          <a:p>
            <a:r>
              <a:rPr lang="it-IT" dirty="0"/>
              <a:t>GFR </a:t>
            </a:r>
            <a:r>
              <a:rPr lang="it-IT" altLang="it-IT" sz="1200" dirty="0" err="1">
                <a:solidFill>
                  <a:srgbClr val="1C1C1C"/>
                </a:solidFill>
                <a:cs typeface="Arial" panose="020B0604020202020204" pitchFamily="34" charset="0"/>
              </a:rPr>
              <a:t>glomerular</a:t>
            </a:r>
            <a:r>
              <a:rPr lang="it-IT" dirty="0"/>
              <a:t> </a:t>
            </a:r>
            <a:r>
              <a:rPr lang="it-IT" dirty="0" err="1"/>
              <a:t>filtration</a:t>
            </a:r>
            <a:r>
              <a:rPr lang="it-IT" dirty="0"/>
              <a:t> rate</a:t>
            </a:r>
          </a:p>
          <a:p>
            <a:r>
              <a:rPr lang="it-IT" altLang="it-IT" sz="1200" dirty="0" err="1">
                <a:solidFill>
                  <a:srgbClr val="1C1C1C"/>
                </a:solidFill>
                <a:cs typeface="Arial" panose="020B0604020202020204" pitchFamily="34" charset="0"/>
              </a:rPr>
              <a:t>pharmacokinetics</a:t>
            </a:r>
            <a:r>
              <a:rPr lang="it-IT" altLang="it-IT" sz="1200" dirty="0">
                <a:solidFill>
                  <a:srgbClr val="1C1C1C"/>
                </a:solidFill>
                <a:cs typeface="Arial" panose="020B0604020202020204" pitchFamily="34" charset="0"/>
              </a:rPr>
              <a:t> (</a:t>
            </a:r>
            <a:r>
              <a:rPr lang="it-IT" altLang="it-IT" sz="1200" dirty="0" err="1">
                <a:solidFill>
                  <a:srgbClr val="1C1C1C"/>
                </a:solidFill>
                <a:cs typeface="Arial" panose="020B0604020202020204" pitchFamily="34" charset="0"/>
              </a:rPr>
              <a:t>increased</a:t>
            </a:r>
            <a:r>
              <a:rPr lang="it-IT" altLang="it-IT" sz="1200" dirty="0">
                <a:solidFill>
                  <a:srgbClr val="1C1C1C"/>
                </a:solidFill>
                <a:cs typeface="Arial" panose="020B0604020202020204" pitchFamily="34" charset="0"/>
              </a:rPr>
              <a:t> </a:t>
            </a:r>
            <a:r>
              <a:rPr lang="it-IT" altLang="it-IT" sz="1200" dirty="0" err="1">
                <a:solidFill>
                  <a:srgbClr val="1C1C1C"/>
                </a:solidFill>
                <a:cs typeface="Arial" panose="020B0604020202020204" pitchFamily="34" charset="0"/>
              </a:rPr>
              <a:t>drug</a:t>
            </a:r>
            <a:r>
              <a:rPr lang="it-IT" altLang="it-IT" sz="1200" dirty="0">
                <a:solidFill>
                  <a:srgbClr val="1C1C1C"/>
                </a:solidFill>
                <a:cs typeface="Arial" panose="020B0604020202020204" pitchFamily="34" charset="0"/>
              </a:rPr>
              <a:t> </a:t>
            </a:r>
            <a:r>
              <a:rPr lang="it-IT" altLang="it-IT" sz="1200" dirty="0" err="1">
                <a:solidFill>
                  <a:srgbClr val="1C1C1C"/>
                </a:solidFill>
                <a:cs typeface="Arial" panose="020B0604020202020204" pitchFamily="34" charset="0"/>
              </a:rPr>
              <a:t>toxicity</a:t>
            </a:r>
            <a:r>
              <a:rPr lang="it-IT" altLang="it-IT" sz="1200" dirty="0">
                <a:solidFill>
                  <a:srgbClr val="1C1C1C"/>
                </a:solidFill>
                <a:cs typeface="Arial" panose="020B0604020202020204" pitchFamily="34" charset="0"/>
              </a:rPr>
              <a:t>)</a:t>
            </a:r>
          </a:p>
          <a:p>
            <a:endParaRPr lang="it-IT" sz="1200" dirty="0">
              <a:solidFill>
                <a:srgbClr val="1C1C1C"/>
              </a:solidFill>
              <a:cs typeface="Arial" panose="020B0604020202020204" pitchFamily="34" charset="0"/>
            </a:endParaRPr>
          </a:p>
          <a:p>
            <a:r>
              <a:rPr lang="it-IT" sz="1200" dirty="0">
                <a:solidFill>
                  <a:srgbClr val="1C1C1C"/>
                </a:solidFill>
                <a:cs typeface="Arial" panose="020B0604020202020204" pitchFamily="34" charset="0"/>
              </a:rPr>
              <a:t>Malnutrizione comporta (cose </a:t>
            </a:r>
            <a:r>
              <a:rPr lang="it-IT" sz="1200" dirty="0" err="1">
                <a:solidFill>
                  <a:srgbClr val="1C1C1C"/>
                </a:solidFill>
                <a:cs typeface="Arial" panose="020B0604020202020204" pitchFamily="34" charset="0"/>
              </a:rPr>
              <a:t>magente</a:t>
            </a:r>
            <a:r>
              <a:rPr lang="it-IT" sz="1200" dirty="0">
                <a:solidFill>
                  <a:srgbClr val="1C1C1C"/>
                </a:solidFill>
                <a:cs typeface="Arial" panose="020B0604020202020204" pitchFamily="34" charset="0"/>
              </a:rPr>
              <a:t>) &gt;&gt; che portano a (cose viola)</a:t>
            </a:r>
          </a:p>
          <a:p>
            <a:endParaRPr lang="it-IT" sz="1200" dirty="0">
              <a:solidFill>
                <a:srgbClr val="1C1C1C"/>
              </a:solidFill>
              <a:cs typeface="Arial" panose="020B0604020202020204" pitchFamily="34" charset="0"/>
            </a:endParaRPr>
          </a:p>
          <a:p>
            <a:r>
              <a:rPr lang="it-IT" dirty="0" err="1">
                <a:effectLst/>
                <a:latin typeface="Helvetica" pitchFamily="2" charset="0"/>
              </a:rPr>
              <a:t>economic</a:t>
            </a:r>
            <a:r>
              <a:rPr lang="it-IT" dirty="0">
                <a:effectLst/>
                <a:latin typeface="Helvetica" pitchFamily="2" charset="0"/>
              </a:rPr>
              <a:t> burden of </a:t>
            </a:r>
            <a:r>
              <a:rPr lang="it-IT" dirty="0" err="1">
                <a:effectLst/>
                <a:latin typeface="Helvetica" pitchFamily="2" charset="0"/>
              </a:rPr>
              <a:t>malnutrition</a:t>
            </a:r>
            <a:r>
              <a:rPr lang="it-IT" dirty="0">
                <a:effectLst/>
                <a:latin typeface="Helvetica" pitchFamily="2" charset="0"/>
              </a:rPr>
              <a:t> </a:t>
            </a:r>
            <a:r>
              <a:rPr lang="it-IT" dirty="0" err="1">
                <a:effectLst/>
                <a:latin typeface="Helvetica" pitchFamily="2" charset="0"/>
              </a:rPr>
              <a:t>derives</a:t>
            </a:r>
            <a:r>
              <a:rPr lang="it-IT" dirty="0">
                <a:effectLst/>
                <a:latin typeface="Helvetica" pitchFamily="2" charset="0"/>
              </a:rPr>
              <a:t> </a:t>
            </a:r>
            <a:r>
              <a:rPr lang="it-IT" dirty="0" err="1">
                <a:effectLst/>
                <a:latin typeface="Helvetica" pitchFamily="2" charset="0"/>
              </a:rPr>
              <a:t>mostly</a:t>
            </a:r>
            <a:r>
              <a:rPr lang="it-IT" dirty="0">
                <a:effectLst/>
                <a:latin typeface="Helvetica" pitchFamily="2" charset="0"/>
              </a:rPr>
              <a:t> from </a:t>
            </a:r>
            <a:r>
              <a:rPr lang="it-IT" dirty="0" err="1">
                <a:effectLst/>
                <a:latin typeface="Helvetica" pitchFamily="2" charset="0"/>
              </a:rPr>
              <a:t>extended</a:t>
            </a:r>
            <a:r>
              <a:rPr lang="it-IT" dirty="0">
                <a:effectLst/>
                <a:latin typeface="Helvetica" pitchFamily="2" charset="0"/>
              </a:rPr>
              <a:t> LOS, </a:t>
            </a:r>
            <a:r>
              <a:rPr lang="it-IT" dirty="0" err="1">
                <a:effectLst/>
                <a:latin typeface="Helvetica" pitchFamily="2" charset="0"/>
              </a:rPr>
              <a:t>which</a:t>
            </a:r>
            <a:r>
              <a:rPr lang="it-IT" dirty="0">
                <a:effectLst/>
                <a:latin typeface="Helvetica" pitchFamily="2" charset="0"/>
              </a:rPr>
              <a:t> leads to </a:t>
            </a:r>
            <a:r>
              <a:rPr lang="it-IT" dirty="0" err="1">
                <a:effectLst/>
                <a:latin typeface="Helvetica" pitchFamily="2" charset="0"/>
              </a:rPr>
              <a:t>higher</a:t>
            </a:r>
            <a:r>
              <a:rPr lang="it-IT" dirty="0">
                <a:effectLst/>
                <a:latin typeface="Helvetica" pitchFamily="2" charset="0"/>
              </a:rPr>
              <a:t> use of hospital </a:t>
            </a:r>
            <a:r>
              <a:rPr lang="it-IT" dirty="0" err="1">
                <a:effectLst/>
                <a:latin typeface="Helvetica" pitchFamily="2" charset="0"/>
              </a:rPr>
              <a:t>resources</a:t>
            </a:r>
            <a:r>
              <a:rPr lang="it-IT" dirty="0">
                <a:effectLst/>
                <a:latin typeface="Helvetica" pitchFamily="2" charset="0"/>
              </a:rPr>
              <a:t> and </a:t>
            </a:r>
            <a:r>
              <a:rPr lang="it-IT" dirty="0" err="1">
                <a:effectLst/>
                <a:latin typeface="Helvetica" pitchFamily="2" charset="0"/>
              </a:rPr>
              <a:t>thus</a:t>
            </a:r>
            <a:r>
              <a:rPr lang="it-IT" dirty="0">
                <a:effectLst/>
                <a:latin typeface="Helvetica" pitchFamily="2" charset="0"/>
              </a:rPr>
              <a:t> </a:t>
            </a:r>
            <a:r>
              <a:rPr lang="it-IT" dirty="0" err="1">
                <a:effectLst/>
                <a:latin typeface="Helvetica" pitchFamily="2" charset="0"/>
              </a:rPr>
              <a:t>increased</a:t>
            </a:r>
            <a:r>
              <a:rPr lang="it-IT" dirty="0">
                <a:effectLst/>
                <a:latin typeface="Helvetica" pitchFamily="2" charset="0"/>
              </a:rPr>
              <a:t> costs</a:t>
            </a:r>
          </a:p>
          <a:p>
            <a:r>
              <a:rPr lang="it-IT" dirty="0">
                <a:effectLst/>
                <a:latin typeface="Times" pitchFamily="2" charset="0"/>
              </a:rPr>
              <a:t>The </a:t>
            </a:r>
            <a:r>
              <a:rPr lang="it-IT" dirty="0" err="1">
                <a:effectLst/>
                <a:latin typeface="Times" pitchFamily="2" charset="0"/>
              </a:rPr>
              <a:t>European</a:t>
            </a:r>
            <a:r>
              <a:rPr lang="it-IT" dirty="0">
                <a:effectLst/>
                <a:latin typeface="Times" pitchFamily="2" charset="0"/>
              </a:rPr>
              <a:t> Society for Clinical </a:t>
            </a:r>
            <a:r>
              <a:rPr lang="it-IT" dirty="0" err="1">
                <a:effectLst/>
                <a:latin typeface="Times" pitchFamily="2" charset="0"/>
              </a:rPr>
              <a:t>Nutrition</a:t>
            </a:r>
            <a:r>
              <a:rPr lang="it-IT" dirty="0">
                <a:effectLst/>
                <a:latin typeface="Times" pitchFamily="2" charset="0"/>
              </a:rPr>
              <a:t> and </a:t>
            </a:r>
            <a:r>
              <a:rPr lang="it-IT" dirty="0" err="1">
                <a:effectLst/>
                <a:latin typeface="Times" pitchFamily="2" charset="0"/>
              </a:rPr>
              <a:t>Metabolism</a:t>
            </a:r>
            <a:r>
              <a:rPr lang="it-IT" dirty="0">
                <a:effectLst/>
                <a:latin typeface="Times" pitchFamily="2" charset="0"/>
              </a:rPr>
              <a:t> (ESPEN) </a:t>
            </a:r>
            <a:r>
              <a:rPr lang="it-IT" dirty="0" err="1">
                <a:effectLst/>
                <a:latin typeface="Times" pitchFamily="2" charset="0"/>
              </a:rPr>
              <a:t>estimated</a:t>
            </a:r>
            <a:r>
              <a:rPr lang="it-IT" dirty="0">
                <a:effectLst/>
                <a:latin typeface="Times" pitchFamily="2" charset="0"/>
              </a:rPr>
              <a:t> </a:t>
            </a:r>
            <a:r>
              <a:rPr lang="it-IT" dirty="0" err="1">
                <a:effectLst/>
                <a:latin typeface="Times" pitchFamily="2" charset="0"/>
              </a:rPr>
              <a:t>that</a:t>
            </a:r>
            <a:r>
              <a:rPr lang="it-IT" dirty="0">
                <a:effectLst/>
                <a:latin typeface="Times" pitchFamily="2" charset="0"/>
              </a:rPr>
              <a:t>, </a:t>
            </a:r>
            <a:r>
              <a:rPr lang="it-IT" dirty="0" err="1">
                <a:effectLst/>
                <a:latin typeface="Times" pitchFamily="2" charset="0"/>
              </a:rPr>
              <a:t>at</a:t>
            </a:r>
            <a:r>
              <a:rPr lang="it-IT" dirty="0">
                <a:effectLst/>
                <a:latin typeface="Times" pitchFamily="2" charset="0"/>
              </a:rPr>
              <a:t> the national </a:t>
            </a:r>
            <a:r>
              <a:rPr lang="it-IT" dirty="0" err="1">
                <a:effectLst/>
                <a:latin typeface="Times" pitchFamily="2" charset="0"/>
              </a:rPr>
              <a:t>level</a:t>
            </a:r>
            <a:r>
              <a:rPr lang="it-IT" dirty="0">
                <a:effectLst/>
                <a:latin typeface="Times" pitchFamily="2" charset="0"/>
              </a:rPr>
              <a:t>, </a:t>
            </a:r>
            <a:r>
              <a:rPr lang="it-IT" dirty="0" err="1">
                <a:effectLst/>
                <a:latin typeface="Times" pitchFamily="2" charset="0"/>
              </a:rPr>
              <a:t>malnutrition</a:t>
            </a:r>
            <a:r>
              <a:rPr lang="it-IT" dirty="0">
                <a:effectLst/>
                <a:latin typeface="Times" pitchFamily="2" charset="0"/>
              </a:rPr>
              <a:t> costs </a:t>
            </a:r>
            <a:r>
              <a:rPr lang="it-IT" dirty="0" err="1">
                <a:effectLst/>
                <a:latin typeface="Times" pitchFamily="2" charset="0"/>
              </a:rPr>
              <a:t>ranged</a:t>
            </a:r>
            <a:r>
              <a:rPr lang="it-IT" dirty="0">
                <a:effectLst/>
                <a:latin typeface="Times" pitchFamily="2" charset="0"/>
              </a:rPr>
              <a:t> </a:t>
            </a:r>
            <a:r>
              <a:rPr lang="it-IT" dirty="0" err="1">
                <a:effectLst/>
                <a:latin typeface="Times" pitchFamily="2" charset="0"/>
              </a:rPr>
              <a:t>between</a:t>
            </a:r>
            <a:r>
              <a:rPr lang="it-IT" dirty="0">
                <a:effectLst/>
                <a:latin typeface="Times" pitchFamily="2" charset="0"/>
              </a:rPr>
              <a:t> </a:t>
            </a:r>
            <a:r>
              <a:rPr lang="it-IT" dirty="0">
                <a:effectLst/>
                <a:latin typeface="Helvetica" pitchFamily="2" charset="0"/>
              </a:rPr>
              <a:t>V</a:t>
            </a:r>
            <a:r>
              <a:rPr lang="it-IT" dirty="0">
                <a:effectLst/>
                <a:latin typeface="Times" pitchFamily="2" charset="0"/>
              </a:rPr>
              <a:t>32.8 </a:t>
            </a:r>
            <a:r>
              <a:rPr lang="it-IT" dirty="0" err="1">
                <a:effectLst/>
                <a:latin typeface="Times" pitchFamily="2" charset="0"/>
              </a:rPr>
              <a:t>million</a:t>
            </a:r>
            <a:r>
              <a:rPr lang="it-IT" dirty="0">
                <a:effectLst/>
                <a:latin typeface="Times" pitchFamily="2" charset="0"/>
              </a:rPr>
              <a:t> and </a:t>
            </a:r>
            <a:r>
              <a:rPr lang="it-IT" dirty="0">
                <a:effectLst/>
                <a:latin typeface="Helvetica" pitchFamily="2" charset="0"/>
              </a:rPr>
              <a:t>V</a:t>
            </a:r>
            <a:r>
              <a:rPr lang="it-IT" dirty="0">
                <a:effectLst/>
                <a:latin typeface="Times" pitchFamily="2" charset="0"/>
              </a:rPr>
              <a:t>1.2 </a:t>
            </a:r>
            <a:r>
              <a:rPr lang="it-IT" dirty="0" err="1">
                <a:effectLst/>
                <a:latin typeface="Times" pitchFamily="2" charset="0"/>
              </a:rPr>
              <a:t>billion</a:t>
            </a:r>
            <a:r>
              <a:rPr lang="it-IT" dirty="0">
                <a:effectLst/>
                <a:latin typeface="Times" pitchFamily="2" charset="0"/>
              </a:rPr>
              <a:t> per </a:t>
            </a:r>
            <a:r>
              <a:rPr lang="it-IT" dirty="0" err="1">
                <a:effectLst/>
                <a:latin typeface="Times" pitchFamily="2" charset="0"/>
              </a:rPr>
              <a:t>year</a:t>
            </a:r>
            <a:endParaRPr lang="it-IT" dirty="0">
              <a:effectLst/>
              <a:latin typeface="Times" pitchFamily="2" charset="0"/>
            </a:endParaRPr>
          </a:p>
          <a:p>
            <a:endParaRPr lang="it-IT" dirty="0">
              <a:effectLst/>
              <a:latin typeface="Helvetica" pitchFamily="2" charset="0"/>
            </a:endParaRPr>
          </a:p>
          <a:p>
            <a:endParaRPr dirty="0"/>
          </a:p>
        </p:txBody>
      </p:sp>
    </p:spTree>
    <p:extLst>
      <p:ext uri="{BB962C8B-B14F-4D97-AF65-F5344CB8AC3E}">
        <p14:creationId xmlns:p14="http://schemas.microsoft.com/office/powerpoint/2010/main" val="743822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6617102-0E8A-D0E2-FEE7-04D0AA8FC65B}"/>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100007A2-7E40-9C53-017D-40318BD5B22B}"/>
              </a:ext>
            </a:extLst>
          </p:cNvPr>
          <p:cNvSpPr>
            <a:spLocks noGrp="1" noChangeArrowheads="1"/>
          </p:cNvSpPr>
          <p:nvPr>
            <p:ph type="sldNum"/>
          </p:nvPr>
        </p:nvSpPr>
        <p:spPr>
          <a:ln/>
        </p:spPr>
        <p:txBody>
          <a:bodyPr/>
          <a:lstStyle/>
          <a:p>
            <a:fld id="{E1D10014-8ECD-6147-8C4D-7338EF0E012E}" type="slidenum">
              <a:rPr lang="it-IT" altLang="it-IT"/>
              <a:pPr/>
              <a:t>6</a:t>
            </a:fld>
            <a:endParaRPr lang="it-IT" altLang="it-IT"/>
          </a:p>
        </p:txBody>
      </p:sp>
      <p:sp>
        <p:nvSpPr>
          <p:cNvPr id="38913" name="Text Box 1">
            <a:extLst>
              <a:ext uri="{FF2B5EF4-FFF2-40B4-BE49-F238E27FC236}">
                <a16:creationId xmlns:a16="http://schemas.microsoft.com/office/drawing/2014/main" id="{C576D599-F1DB-6916-39F9-74770D644872}"/>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6</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1FB6DA7C-308A-7F93-ABD8-39274AA623E8}"/>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6</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12B458B7-D13A-1071-9FA8-AB2994D87249}"/>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6</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942AF8C3-819D-3676-0F58-8BC94645F94A}"/>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2F1F36FA-87F8-C244-16EF-7067F2E68C31}"/>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6</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B2A51FF4-7455-4E74-AEDC-92B26A39C382}"/>
              </a:ext>
            </a:extLst>
          </p:cNvPr>
          <p:cNvSpPr>
            <a:spLocks noGrp="1"/>
          </p:cNvSpPr>
          <p:nvPr>
            <p:ph type="body" idx="1"/>
          </p:nvPr>
        </p:nvSpPr>
        <p:spPr/>
        <p:txBody>
          <a:bodyPr/>
          <a:lstStyle/>
          <a:p>
            <a:r>
              <a:rPr lang="it-IT" dirty="0"/>
              <a:t>Prima cosa identificare i pazienti a rischio. Con cosa?  Con screening nutrizionali</a:t>
            </a:r>
          </a:p>
          <a:p>
            <a:r>
              <a:rPr lang="it-IT" dirty="0"/>
              <a:t>Di questi, fare una </a:t>
            </a:r>
            <a:r>
              <a:rPr lang="it-IT" dirty="0" err="1"/>
              <a:t>valtuazione</a:t>
            </a:r>
            <a:r>
              <a:rPr lang="it-IT" dirty="0"/>
              <a:t> nutrizionale, eventuale diagnosi di malnutrizione  e pianifico eventuale trattamento nutrizionale</a:t>
            </a:r>
            <a:endParaRPr dirty="0"/>
          </a:p>
        </p:txBody>
      </p:sp>
    </p:spTree>
    <p:extLst>
      <p:ext uri="{BB962C8B-B14F-4D97-AF65-F5344CB8AC3E}">
        <p14:creationId xmlns:p14="http://schemas.microsoft.com/office/powerpoint/2010/main" val="3003029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A4535E6-AA7C-8083-EF7A-D29A7A124B5D}"/>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DE8B7CE6-C00B-2A73-40E4-64AA772202D3}"/>
              </a:ext>
            </a:extLst>
          </p:cNvPr>
          <p:cNvSpPr>
            <a:spLocks noGrp="1" noChangeArrowheads="1"/>
          </p:cNvSpPr>
          <p:nvPr>
            <p:ph type="sldNum"/>
          </p:nvPr>
        </p:nvSpPr>
        <p:spPr>
          <a:ln/>
        </p:spPr>
        <p:txBody>
          <a:bodyPr/>
          <a:lstStyle/>
          <a:p>
            <a:fld id="{E1D10014-8ECD-6147-8C4D-7338EF0E012E}" type="slidenum">
              <a:rPr lang="it-IT" altLang="it-IT"/>
              <a:pPr/>
              <a:t>7</a:t>
            </a:fld>
            <a:endParaRPr lang="it-IT" altLang="it-IT"/>
          </a:p>
        </p:txBody>
      </p:sp>
      <p:sp>
        <p:nvSpPr>
          <p:cNvPr id="38913" name="Text Box 1">
            <a:extLst>
              <a:ext uri="{FF2B5EF4-FFF2-40B4-BE49-F238E27FC236}">
                <a16:creationId xmlns:a16="http://schemas.microsoft.com/office/drawing/2014/main" id="{20939E7E-ADFD-50E5-1154-CB69516F3F23}"/>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7</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05BB9E48-AC59-EE00-60A6-62F1C7CD6377}"/>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7</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857F69AC-7253-AC0E-BABD-7FC00A3F7805}"/>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7</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B71F5B8F-9460-C933-16B7-ABB07096D07D}"/>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5475E9E1-5EA6-C31E-5315-5BC649365984}"/>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7</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FDA6DDD7-5378-20C9-8D18-6D2833EFFB26}"/>
              </a:ext>
            </a:extLst>
          </p:cNvPr>
          <p:cNvSpPr>
            <a:spLocks noGrp="1"/>
          </p:cNvSpPr>
          <p:nvPr>
            <p:ph type="body" idx="1"/>
          </p:nvPr>
        </p:nvSpPr>
        <p:spPr/>
        <p:txBody>
          <a:bodyPr/>
          <a:lstStyle/>
          <a:p>
            <a:endParaRPr dirty="0"/>
          </a:p>
        </p:txBody>
      </p:sp>
    </p:spTree>
    <p:extLst>
      <p:ext uri="{BB962C8B-B14F-4D97-AF65-F5344CB8AC3E}">
        <p14:creationId xmlns:p14="http://schemas.microsoft.com/office/powerpoint/2010/main" val="2064995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D8DD424-A440-00C3-0704-89394D4D69F1}"/>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689DF473-97B9-332C-621E-F9969A9A9EE8}"/>
              </a:ext>
            </a:extLst>
          </p:cNvPr>
          <p:cNvSpPr>
            <a:spLocks noGrp="1" noChangeArrowheads="1"/>
          </p:cNvSpPr>
          <p:nvPr>
            <p:ph type="sldNum"/>
          </p:nvPr>
        </p:nvSpPr>
        <p:spPr>
          <a:ln/>
        </p:spPr>
        <p:txBody>
          <a:bodyPr/>
          <a:lstStyle/>
          <a:p>
            <a:fld id="{E1D10014-8ECD-6147-8C4D-7338EF0E012E}" type="slidenum">
              <a:rPr lang="it-IT" altLang="it-IT"/>
              <a:pPr/>
              <a:t>8</a:t>
            </a:fld>
            <a:endParaRPr lang="it-IT" altLang="it-IT"/>
          </a:p>
        </p:txBody>
      </p:sp>
      <p:sp>
        <p:nvSpPr>
          <p:cNvPr id="38913" name="Text Box 1">
            <a:extLst>
              <a:ext uri="{FF2B5EF4-FFF2-40B4-BE49-F238E27FC236}">
                <a16:creationId xmlns:a16="http://schemas.microsoft.com/office/drawing/2014/main" id="{9FF49E4B-E144-8690-3789-2D3A10DAB265}"/>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8</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977458F2-75A6-10A3-3EF6-CCC0508A51F9}"/>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8</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9A57B376-831D-1845-B6AA-74214D0BAF80}"/>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8</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66328FCB-A05C-7BC8-81E3-1875E79BF8EC}"/>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79CB0BB7-685F-8A97-D200-546C9A7C8999}"/>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8</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2221F573-E92D-EBAB-4EBF-FBFE0F3B2EE2}"/>
              </a:ext>
            </a:extLst>
          </p:cNvPr>
          <p:cNvSpPr>
            <a:spLocks noGrp="1"/>
          </p:cNvSpPr>
          <p:nvPr>
            <p:ph type="body" idx="1"/>
          </p:nvPr>
        </p:nvSpPr>
        <p:spPr/>
        <p:txBody>
          <a:bodyPr/>
          <a:lstStyle/>
          <a:p>
            <a:r>
              <a:rPr lang="it-IT" dirty="0"/>
              <a:t>screening </a:t>
            </a:r>
            <a:r>
              <a:rPr lang="it-IT" dirty="0" err="1"/>
              <a:t>within</a:t>
            </a:r>
            <a:r>
              <a:rPr lang="it-IT" dirty="0"/>
              <a:t> 24–48 h after </a:t>
            </a:r>
            <a:r>
              <a:rPr lang="it-IT" dirty="0" err="1"/>
              <a:t>hospitalization</a:t>
            </a:r>
            <a:r>
              <a:rPr lang="it-IT" dirty="0"/>
              <a:t> </a:t>
            </a:r>
          </a:p>
          <a:p>
            <a:endParaRPr lang="it-IT" dirty="0"/>
          </a:p>
        </p:txBody>
      </p:sp>
    </p:spTree>
    <p:extLst>
      <p:ext uri="{BB962C8B-B14F-4D97-AF65-F5344CB8AC3E}">
        <p14:creationId xmlns:p14="http://schemas.microsoft.com/office/powerpoint/2010/main" val="1570770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FDA4EAC-C342-78BC-72DA-3C917E11FD3C}"/>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ABB43349-4ADE-E5A5-1909-428ACC6A300C}"/>
              </a:ext>
            </a:extLst>
          </p:cNvPr>
          <p:cNvSpPr>
            <a:spLocks noGrp="1" noChangeArrowheads="1"/>
          </p:cNvSpPr>
          <p:nvPr>
            <p:ph type="sldNum"/>
          </p:nvPr>
        </p:nvSpPr>
        <p:spPr>
          <a:ln/>
        </p:spPr>
        <p:txBody>
          <a:bodyPr/>
          <a:lstStyle/>
          <a:p>
            <a:fld id="{E1D10014-8ECD-6147-8C4D-7338EF0E012E}" type="slidenum">
              <a:rPr lang="it-IT" altLang="it-IT"/>
              <a:pPr/>
              <a:t>9</a:t>
            </a:fld>
            <a:endParaRPr lang="it-IT" altLang="it-IT"/>
          </a:p>
        </p:txBody>
      </p:sp>
      <p:sp>
        <p:nvSpPr>
          <p:cNvPr id="38913" name="Text Box 1">
            <a:extLst>
              <a:ext uri="{FF2B5EF4-FFF2-40B4-BE49-F238E27FC236}">
                <a16:creationId xmlns:a16="http://schemas.microsoft.com/office/drawing/2014/main" id="{4027FC82-AE0C-F734-3AF5-A6F78415330D}"/>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9</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8579A8D4-AF24-20E8-F532-BF801BDA82D0}"/>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9</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51ED07B4-66EB-0B9A-4767-D39DE880A485}"/>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9</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C57AF7CA-4DC8-4DCC-7752-81D8E12DEB26}"/>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BEFCCD5B-49B2-C339-04D0-8C5AD3BCBBE9}"/>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9</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961DC83F-0B7E-606D-B097-EFAFFD903D3C}"/>
              </a:ext>
            </a:extLst>
          </p:cNvPr>
          <p:cNvSpPr>
            <a:spLocks noGrp="1"/>
          </p:cNvSpPr>
          <p:nvPr>
            <p:ph type="body" idx="1"/>
          </p:nvPr>
        </p:nvSpPr>
        <p:spPr/>
        <p:txBody>
          <a:bodyPr/>
          <a:lstStyle/>
          <a:p>
            <a:r>
              <a:rPr lang="it-IT" dirty="0" err="1">
                <a:effectLst/>
                <a:latin typeface="Times" pitchFamily="2" charset="0"/>
              </a:rPr>
              <a:t>While</a:t>
            </a:r>
            <a:r>
              <a:rPr lang="it-IT" dirty="0">
                <a:effectLst/>
                <a:latin typeface="Times" pitchFamily="2" charset="0"/>
              </a:rPr>
              <a:t> </a:t>
            </a:r>
            <a:r>
              <a:rPr lang="it-IT" dirty="0" err="1">
                <a:effectLst/>
                <a:latin typeface="Times" pitchFamily="2" charset="0"/>
              </a:rPr>
              <a:t>these</a:t>
            </a:r>
            <a:r>
              <a:rPr lang="it-IT" dirty="0">
                <a:effectLst/>
                <a:latin typeface="Times" pitchFamily="2" charset="0"/>
              </a:rPr>
              <a:t> tools share common </a:t>
            </a:r>
            <a:r>
              <a:rPr lang="it-IT" dirty="0" err="1">
                <a:effectLst/>
                <a:latin typeface="Times" pitchFamily="2" charset="0"/>
              </a:rPr>
              <a:t>elements</a:t>
            </a:r>
            <a:r>
              <a:rPr lang="it-IT" dirty="0">
                <a:effectLst/>
                <a:latin typeface="Times" pitchFamily="2" charset="0"/>
              </a:rPr>
              <a:t>, </a:t>
            </a:r>
            <a:r>
              <a:rPr lang="it-IT" dirty="0" err="1">
                <a:effectLst/>
                <a:latin typeface="Times" pitchFamily="2" charset="0"/>
              </a:rPr>
              <a:t>such</a:t>
            </a:r>
            <a:r>
              <a:rPr lang="it-IT" dirty="0">
                <a:effectLst/>
                <a:latin typeface="Times" pitchFamily="2" charset="0"/>
              </a:rPr>
              <a:t> </a:t>
            </a:r>
            <a:r>
              <a:rPr lang="it-IT" dirty="0" err="1">
                <a:effectLst/>
                <a:latin typeface="Times" pitchFamily="2" charset="0"/>
              </a:rPr>
              <a:t>as</a:t>
            </a:r>
            <a:r>
              <a:rPr lang="it-IT" dirty="0">
                <a:effectLst/>
                <a:latin typeface="Times" pitchFamily="2" charset="0"/>
              </a:rPr>
              <a:t> queries on </a:t>
            </a:r>
            <a:r>
              <a:rPr lang="it-IT" dirty="0" err="1">
                <a:effectLst/>
                <a:latin typeface="Times" pitchFamily="2" charset="0"/>
              </a:rPr>
              <a:t>recent</a:t>
            </a:r>
            <a:r>
              <a:rPr lang="it-IT" dirty="0">
                <a:effectLst/>
                <a:latin typeface="Times" pitchFamily="2" charset="0"/>
              </a:rPr>
              <a:t> and </a:t>
            </a:r>
            <a:r>
              <a:rPr lang="it-IT" dirty="0" err="1">
                <a:effectLst/>
                <a:latin typeface="Times" pitchFamily="2" charset="0"/>
              </a:rPr>
              <a:t>unintentional</a:t>
            </a:r>
            <a:r>
              <a:rPr lang="it-IT" dirty="0">
                <a:effectLst/>
                <a:latin typeface="Times" pitchFamily="2" charset="0"/>
              </a:rPr>
              <a:t> weight </a:t>
            </a:r>
            <a:r>
              <a:rPr lang="it-IT" dirty="0" err="1">
                <a:effectLst/>
                <a:latin typeface="Times" pitchFamily="2" charset="0"/>
              </a:rPr>
              <a:t>loss</a:t>
            </a:r>
            <a:r>
              <a:rPr lang="it-IT" dirty="0">
                <a:effectLst/>
                <a:latin typeface="Times" pitchFamily="2" charset="0"/>
              </a:rPr>
              <a:t> and </a:t>
            </a:r>
            <a:r>
              <a:rPr lang="it-IT" dirty="0" err="1">
                <a:effectLst/>
                <a:latin typeface="Times" pitchFamily="2" charset="0"/>
              </a:rPr>
              <a:t>recent</a:t>
            </a:r>
            <a:r>
              <a:rPr lang="it-IT" dirty="0">
                <a:effectLst/>
                <a:latin typeface="Times" pitchFamily="2" charset="0"/>
              </a:rPr>
              <a:t> </a:t>
            </a:r>
            <a:r>
              <a:rPr lang="it-IT" dirty="0" err="1">
                <a:effectLst/>
                <a:latin typeface="Times" pitchFamily="2" charset="0"/>
              </a:rPr>
              <a:t>changes</a:t>
            </a:r>
            <a:r>
              <a:rPr lang="it-IT" dirty="0">
                <a:effectLst/>
                <a:latin typeface="Times" pitchFamily="2" charset="0"/>
              </a:rPr>
              <a:t> in food </a:t>
            </a:r>
            <a:r>
              <a:rPr lang="it-IT" dirty="0" err="1">
                <a:effectLst/>
                <a:latin typeface="Times" pitchFamily="2" charset="0"/>
              </a:rPr>
              <a:t>intake</a:t>
            </a:r>
            <a:r>
              <a:rPr lang="it-IT" dirty="0">
                <a:effectLst/>
                <a:latin typeface="Times" pitchFamily="2" charset="0"/>
              </a:rPr>
              <a:t>, some </a:t>
            </a:r>
            <a:r>
              <a:rPr lang="it-IT" dirty="0" err="1">
                <a:effectLst/>
                <a:latin typeface="Times" pitchFamily="2" charset="0"/>
              </a:rPr>
              <a:t>also</a:t>
            </a:r>
            <a:r>
              <a:rPr lang="it-IT" dirty="0">
                <a:effectLst/>
                <a:latin typeface="Times" pitchFamily="2" charset="0"/>
              </a:rPr>
              <a:t> </a:t>
            </a:r>
            <a:r>
              <a:rPr lang="it-IT" dirty="0" err="1">
                <a:effectLst/>
                <a:latin typeface="Times" pitchFamily="2" charset="0"/>
              </a:rPr>
              <a:t>require</a:t>
            </a:r>
            <a:r>
              <a:rPr lang="it-IT" dirty="0">
                <a:effectLst/>
                <a:latin typeface="Times" pitchFamily="2" charset="0"/>
              </a:rPr>
              <a:t> </a:t>
            </a:r>
            <a:r>
              <a:rPr lang="it-IT" dirty="0" err="1">
                <a:effectLst/>
                <a:latin typeface="Times" pitchFamily="2" charset="0"/>
              </a:rPr>
              <a:t>anthropometric</a:t>
            </a:r>
            <a:r>
              <a:rPr lang="it-IT" dirty="0">
                <a:effectLst/>
                <a:latin typeface="Times" pitchFamily="2" charset="0"/>
              </a:rPr>
              <a:t> </a:t>
            </a:r>
            <a:r>
              <a:rPr lang="it-IT" dirty="0" err="1">
                <a:effectLst/>
                <a:latin typeface="Times" pitchFamily="2" charset="0"/>
              </a:rPr>
              <a:t>measures</a:t>
            </a:r>
            <a:r>
              <a:rPr lang="it-IT" dirty="0">
                <a:effectLst/>
                <a:latin typeface="Times" pitchFamily="2" charset="0"/>
              </a:rPr>
              <a:t> and/or clinical </a:t>
            </a:r>
            <a:r>
              <a:rPr lang="it-IT" dirty="0" err="1">
                <a:effectLst/>
                <a:latin typeface="Times" pitchFamily="2" charset="0"/>
              </a:rPr>
              <a:t>examinations</a:t>
            </a:r>
            <a:r>
              <a:rPr lang="it-IT" dirty="0">
                <a:effectLst/>
                <a:latin typeface="Times" pitchFamily="2" charset="0"/>
              </a:rPr>
              <a:t> (MST, SNAQ, MUST). </a:t>
            </a:r>
            <a:r>
              <a:rPr lang="it-IT" dirty="0" err="1">
                <a:effectLst/>
                <a:latin typeface="Times" pitchFamily="2" charset="0"/>
              </a:rPr>
              <a:t>Additionally</a:t>
            </a:r>
            <a:r>
              <a:rPr lang="it-IT" dirty="0">
                <a:effectLst/>
                <a:latin typeface="Times" pitchFamily="2" charset="0"/>
              </a:rPr>
              <a:t>, </a:t>
            </a:r>
            <a:r>
              <a:rPr lang="it-IT" dirty="0" err="1">
                <a:effectLst/>
                <a:latin typeface="Times" pitchFamily="2" charset="0"/>
              </a:rPr>
              <a:t>certain</a:t>
            </a:r>
            <a:r>
              <a:rPr lang="it-IT" dirty="0">
                <a:effectLst/>
                <a:latin typeface="Times" pitchFamily="2" charset="0"/>
              </a:rPr>
              <a:t> tools </a:t>
            </a:r>
            <a:r>
              <a:rPr lang="it-IT" dirty="0" err="1">
                <a:effectLst/>
                <a:latin typeface="Times" pitchFamily="2" charset="0"/>
              </a:rPr>
              <a:t>also</a:t>
            </a:r>
            <a:r>
              <a:rPr lang="it-IT" dirty="0">
                <a:effectLst/>
                <a:latin typeface="Times" pitchFamily="2" charset="0"/>
              </a:rPr>
              <a:t> focus on the </a:t>
            </a:r>
            <a:r>
              <a:rPr lang="it-IT" dirty="0" err="1">
                <a:effectLst/>
                <a:latin typeface="Times" pitchFamily="2" charset="0"/>
              </a:rPr>
              <a:t>presence</a:t>
            </a:r>
            <a:r>
              <a:rPr lang="it-IT" dirty="0">
                <a:effectLst/>
                <a:latin typeface="Times" pitchFamily="2" charset="0"/>
              </a:rPr>
              <a:t> of </a:t>
            </a:r>
            <a:r>
              <a:rPr lang="it-IT" dirty="0" err="1">
                <a:effectLst/>
                <a:latin typeface="Times" pitchFamily="2" charset="0"/>
              </a:rPr>
              <a:t>physical</a:t>
            </a:r>
            <a:r>
              <a:rPr lang="it-IT" dirty="0">
                <a:effectLst/>
                <a:latin typeface="Times" pitchFamily="2" charset="0"/>
              </a:rPr>
              <a:t> </a:t>
            </a:r>
            <a:r>
              <a:rPr lang="it-IT" dirty="0" err="1">
                <a:effectLst/>
                <a:latin typeface="Times" pitchFamily="2" charset="0"/>
              </a:rPr>
              <a:t>illness</a:t>
            </a:r>
            <a:r>
              <a:rPr lang="it-IT" dirty="0">
                <a:effectLst/>
                <a:latin typeface="Times" pitchFamily="2" charset="0"/>
              </a:rPr>
              <a:t> or cognitive disorders </a:t>
            </a:r>
            <a:r>
              <a:rPr lang="it-IT" dirty="0" err="1">
                <a:effectLst/>
                <a:latin typeface="Times" pitchFamily="2" charset="0"/>
              </a:rPr>
              <a:t>related</a:t>
            </a:r>
            <a:r>
              <a:rPr lang="it-IT" dirty="0">
                <a:effectLst/>
                <a:latin typeface="Times" pitchFamily="2" charset="0"/>
              </a:rPr>
              <a:t> to </a:t>
            </a:r>
            <a:r>
              <a:rPr lang="it-IT" dirty="0" err="1">
                <a:effectLst/>
                <a:latin typeface="Times" pitchFamily="2" charset="0"/>
              </a:rPr>
              <a:t>decreased</a:t>
            </a:r>
            <a:r>
              <a:rPr lang="it-IT" dirty="0">
                <a:effectLst/>
                <a:latin typeface="Times" pitchFamily="2" charset="0"/>
              </a:rPr>
              <a:t> </a:t>
            </a:r>
            <a:r>
              <a:rPr lang="it-IT" dirty="0" err="1">
                <a:effectLst/>
                <a:latin typeface="Times" pitchFamily="2" charset="0"/>
              </a:rPr>
              <a:t>intake</a:t>
            </a:r>
            <a:r>
              <a:rPr lang="it-IT" dirty="0">
                <a:effectLst/>
                <a:latin typeface="Times" pitchFamily="2" charset="0"/>
              </a:rPr>
              <a:t> or </a:t>
            </a:r>
            <a:r>
              <a:rPr lang="it-IT" dirty="0" err="1">
                <a:effectLst/>
                <a:latin typeface="Times" pitchFamily="2" charset="0"/>
              </a:rPr>
              <a:t>malabsorption</a:t>
            </a:r>
            <a:r>
              <a:rPr lang="it-IT" dirty="0">
                <a:effectLst/>
                <a:latin typeface="Times" pitchFamily="2" charset="0"/>
              </a:rPr>
              <a:t> of </a:t>
            </a:r>
            <a:r>
              <a:rPr lang="it-IT" dirty="0" err="1">
                <a:effectLst/>
                <a:latin typeface="Times" pitchFamily="2" charset="0"/>
              </a:rPr>
              <a:t>nutrients</a:t>
            </a:r>
            <a:r>
              <a:rPr lang="it-IT" dirty="0">
                <a:effectLst/>
                <a:latin typeface="Times" pitchFamily="2" charset="0"/>
              </a:rPr>
              <a:t> (MUST, NRS-2002, MNA-SF). </a:t>
            </a:r>
            <a:r>
              <a:rPr lang="it-IT" dirty="0" err="1">
                <a:effectLst/>
                <a:latin typeface="Times" pitchFamily="2" charset="0"/>
              </a:rPr>
              <a:t>This</a:t>
            </a:r>
            <a:r>
              <a:rPr lang="it-IT" dirty="0">
                <a:effectLst/>
                <a:latin typeface="Times" pitchFamily="2" charset="0"/>
              </a:rPr>
              <a:t> </a:t>
            </a:r>
            <a:r>
              <a:rPr lang="it-IT" dirty="0" err="1">
                <a:effectLst/>
                <a:latin typeface="Times" pitchFamily="2" charset="0"/>
              </a:rPr>
              <a:t>diversity</a:t>
            </a:r>
            <a:r>
              <a:rPr lang="it-IT" dirty="0">
                <a:effectLst/>
                <a:latin typeface="Times" pitchFamily="2" charset="0"/>
              </a:rPr>
              <a:t> highlights a </a:t>
            </a:r>
            <a:r>
              <a:rPr lang="it-IT" dirty="0" err="1">
                <a:effectLst/>
                <a:latin typeface="Times" pitchFamily="2" charset="0"/>
              </a:rPr>
              <a:t>potential</a:t>
            </a:r>
            <a:r>
              <a:rPr lang="it-IT" dirty="0">
                <a:effectLst/>
                <a:latin typeface="Times" pitchFamily="2" charset="0"/>
              </a:rPr>
              <a:t> gap in </a:t>
            </a:r>
            <a:r>
              <a:rPr lang="it-IT" dirty="0" err="1">
                <a:effectLst/>
                <a:latin typeface="Times" pitchFamily="2" charset="0"/>
              </a:rPr>
              <a:t>research</a:t>
            </a:r>
            <a:r>
              <a:rPr lang="it-IT" dirty="0">
                <a:effectLst/>
                <a:latin typeface="Times" pitchFamily="2" charset="0"/>
              </a:rPr>
              <a:t> </a:t>
            </a:r>
            <a:r>
              <a:rPr lang="it-IT" dirty="0" err="1">
                <a:effectLst/>
                <a:latin typeface="Times" pitchFamily="2" charset="0"/>
              </a:rPr>
              <a:t>regarding</a:t>
            </a:r>
            <a:r>
              <a:rPr lang="it-IT" dirty="0">
                <a:effectLst/>
                <a:latin typeface="Times" pitchFamily="2" charset="0"/>
              </a:rPr>
              <a:t> the </a:t>
            </a:r>
            <a:r>
              <a:rPr lang="it-IT" dirty="0" err="1">
                <a:effectLst/>
                <a:latin typeface="Times" pitchFamily="2" charset="0"/>
              </a:rPr>
              <a:t>need</a:t>
            </a:r>
            <a:r>
              <a:rPr lang="it-IT" dirty="0">
                <a:effectLst/>
                <a:latin typeface="Times" pitchFamily="2" charset="0"/>
              </a:rPr>
              <a:t> for a single, </a:t>
            </a:r>
            <a:r>
              <a:rPr lang="it-IT" dirty="0" err="1">
                <a:effectLst/>
                <a:latin typeface="Times" pitchFamily="2" charset="0"/>
              </a:rPr>
              <a:t>universally</a:t>
            </a:r>
            <a:r>
              <a:rPr lang="it-IT" dirty="0">
                <a:effectLst/>
                <a:latin typeface="Times" pitchFamily="2" charset="0"/>
              </a:rPr>
              <a:t> </a:t>
            </a:r>
            <a:r>
              <a:rPr lang="it-IT" dirty="0" err="1">
                <a:effectLst/>
                <a:latin typeface="Times" pitchFamily="2" charset="0"/>
              </a:rPr>
              <a:t>accepted</a:t>
            </a:r>
            <a:r>
              <a:rPr lang="it-IT" dirty="0">
                <a:effectLst/>
                <a:latin typeface="Times" pitchFamily="2" charset="0"/>
              </a:rPr>
              <a:t> tool for </a:t>
            </a:r>
            <a:r>
              <a:rPr lang="it-IT" dirty="0" err="1">
                <a:effectLst/>
                <a:latin typeface="Times" pitchFamily="2" charset="0"/>
              </a:rPr>
              <a:t>malnutrition</a:t>
            </a:r>
            <a:r>
              <a:rPr lang="it-IT" dirty="0">
                <a:effectLst/>
                <a:latin typeface="Times" pitchFamily="2" charset="0"/>
              </a:rPr>
              <a:t> screening in the hospital setting</a:t>
            </a:r>
          </a:p>
          <a:p>
            <a:endParaRPr dirty="0"/>
          </a:p>
        </p:txBody>
      </p:sp>
    </p:spTree>
    <p:extLst>
      <p:ext uri="{BB962C8B-B14F-4D97-AF65-F5344CB8AC3E}">
        <p14:creationId xmlns:p14="http://schemas.microsoft.com/office/powerpoint/2010/main" val="1702573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69ECD16-8F52-EE7E-A29B-545B949EF163}"/>
            </a:ext>
          </a:extLst>
        </p:cNvPr>
        <p:cNvGrpSpPr/>
        <p:nvPr/>
      </p:nvGrpSpPr>
      <p:grpSpPr>
        <a:xfrm>
          <a:off x="0" y="0"/>
          <a:ext cx="0" cy="0"/>
          <a:chOff x="0" y="0"/>
          <a:chExt cx="0" cy="0"/>
        </a:xfrm>
      </p:grpSpPr>
      <p:sp>
        <p:nvSpPr>
          <p:cNvPr id="5" name="Rectangle 17">
            <a:extLst>
              <a:ext uri="{FF2B5EF4-FFF2-40B4-BE49-F238E27FC236}">
                <a16:creationId xmlns:a16="http://schemas.microsoft.com/office/drawing/2014/main" id="{93AF7A94-A4C0-E61D-DE7F-8AAE84C423F7}"/>
              </a:ext>
            </a:extLst>
          </p:cNvPr>
          <p:cNvSpPr>
            <a:spLocks noGrp="1" noChangeArrowheads="1"/>
          </p:cNvSpPr>
          <p:nvPr>
            <p:ph type="sldNum"/>
          </p:nvPr>
        </p:nvSpPr>
        <p:spPr>
          <a:ln/>
        </p:spPr>
        <p:txBody>
          <a:bodyPr/>
          <a:lstStyle/>
          <a:p>
            <a:fld id="{E1D10014-8ECD-6147-8C4D-7338EF0E012E}" type="slidenum">
              <a:rPr lang="it-IT" altLang="it-IT"/>
              <a:pPr/>
              <a:t>10</a:t>
            </a:fld>
            <a:endParaRPr lang="it-IT" altLang="it-IT"/>
          </a:p>
        </p:txBody>
      </p:sp>
      <p:sp>
        <p:nvSpPr>
          <p:cNvPr id="38913" name="Text Box 1">
            <a:extLst>
              <a:ext uri="{FF2B5EF4-FFF2-40B4-BE49-F238E27FC236}">
                <a16:creationId xmlns:a16="http://schemas.microsoft.com/office/drawing/2014/main" id="{FCC151C2-5597-5CDC-8E96-10DFE24889A2}"/>
              </a:ext>
            </a:extLst>
          </p:cNvPr>
          <p:cNvSpPr txBox="1">
            <a:spLocks noChangeArrowheads="1"/>
          </p:cNvSpPr>
          <p:nvPr/>
        </p:nvSpPr>
        <p:spPr bwMode="auto">
          <a:xfrm>
            <a:off x="3844925" y="9431338"/>
            <a:ext cx="29146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48ACA8E5-6FC2-8846-9C48-11393BA66A15}"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10</a:t>
            </a:fld>
            <a:endParaRPr lang="it-IT" altLang="it-IT" sz="1300">
              <a:latin typeface="Times New Roman" panose="02020603050405020304" pitchFamily="18" charset="0"/>
              <a:cs typeface="Segoe UI" panose="020B0502040204020203" pitchFamily="34" charset="0"/>
            </a:endParaRPr>
          </a:p>
        </p:txBody>
      </p:sp>
      <p:sp>
        <p:nvSpPr>
          <p:cNvPr id="38914" name="Text Box 2">
            <a:extLst>
              <a:ext uri="{FF2B5EF4-FFF2-40B4-BE49-F238E27FC236}">
                <a16:creationId xmlns:a16="http://schemas.microsoft.com/office/drawing/2014/main" id="{42D76967-9ED5-C77A-A30A-01F8500884F5}"/>
              </a:ext>
            </a:extLst>
          </p:cNvPr>
          <p:cNvSpPr txBox="1">
            <a:spLocks noChangeArrowheads="1"/>
          </p:cNvSpPr>
          <p:nvPr/>
        </p:nvSpPr>
        <p:spPr bwMode="auto">
          <a:xfrm>
            <a:off x="3844925" y="9431338"/>
            <a:ext cx="2917825"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2207F7C0-F9AD-724B-881D-69994291FCCC}" type="slidenum">
              <a:rPr lang="it-IT" altLang="it-IT" sz="1300">
                <a:latin typeface="Times New Roman" panose="02020603050405020304" pitchFamily="18" charset="0"/>
                <a:cs typeface="Segoe UI" panose="020B0502040204020203" pitchFamily="34" charset="0"/>
              </a:rPr>
              <a:pPr algn="r">
                <a:lnSpc>
                  <a:spcPct val="95000"/>
                </a:lnSpc>
                <a:buClrTx/>
                <a:buFontTx/>
                <a:buNone/>
              </a:pPr>
              <a:t>10</a:t>
            </a:fld>
            <a:endParaRPr lang="it-IT" altLang="it-IT" sz="1300">
              <a:latin typeface="Times New Roman" panose="02020603050405020304" pitchFamily="18" charset="0"/>
              <a:cs typeface="Segoe UI" panose="020B0502040204020203" pitchFamily="34" charset="0"/>
            </a:endParaRPr>
          </a:p>
        </p:txBody>
      </p:sp>
      <p:sp>
        <p:nvSpPr>
          <p:cNvPr id="38915" name="Text Box 3">
            <a:extLst>
              <a:ext uri="{FF2B5EF4-FFF2-40B4-BE49-F238E27FC236}">
                <a16:creationId xmlns:a16="http://schemas.microsoft.com/office/drawing/2014/main" id="{504C48D4-A707-9576-554C-01516F3CB18F}"/>
              </a:ext>
            </a:extLst>
          </p:cNvPr>
          <p:cNvSpPr txBox="1">
            <a:spLocks noChangeArrowheads="1"/>
          </p:cNvSpPr>
          <p:nvPr/>
        </p:nvSpPr>
        <p:spPr bwMode="auto">
          <a:xfrm>
            <a:off x="3844925" y="9431338"/>
            <a:ext cx="2924175" cy="47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r">
              <a:lnSpc>
                <a:spcPct val="95000"/>
              </a:lnSpc>
              <a:buClrTx/>
              <a:buFontTx/>
              <a:buNone/>
            </a:pPr>
            <a:fld id="{AB681F38-847B-A548-AB6D-8197F5862517}" type="slidenum">
              <a:rPr lang="it-IT" altLang="it-IT" sz="1300">
                <a:latin typeface="Times New Roman" panose="02020603050405020304" pitchFamily="18" charset="0"/>
              </a:rPr>
              <a:pPr algn="r">
                <a:lnSpc>
                  <a:spcPct val="95000"/>
                </a:lnSpc>
                <a:buClrTx/>
                <a:buFontTx/>
                <a:buNone/>
              </a:pPr>
              <a:t>10</a:t>
            </a:fld>
            <a:endParaRPr lang="it-IT" altLang="it-IT" sz="1300">
              <a:latin typeface="Times New Roman" panose="02020603050405020304" pitchFamily="18" charset="0"/>
            </a:endParaRPr>
          </a:p>
        </p:txBody>
      </p:sp>
      <p:sp>
        <p:nvSpPr>
          <p:cNvPr id="38916" name="Text Box 4">
            <a:extLst>
              <a:ext uri="{FF2B5EF4-FFF2-40B4-BE49-F238E27FC236}">
                <a16:creationId xmlns:a16="http://schemas.microsoft.com/office/drawing/2014/main" id="{8F09FE9D-B510-382B-6BD4-296E27047489}"/>
              </a:ext>
            </a:extLst>
          </p:cNvPr>
          <p:cNvSpPr txBox="1">
            <a:spLocks noChangeArrowheads="1"/>
          </p:cNvSpPr>
          <p:nvPr/>
        </p:nvSpPr>
        <p:spPr bwMode="auto">
          <a:xfrm>
            <a:off x="681038" y="4776788"/>
            <a:ext cx="5435600" cy="391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215900" indent="-18415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1pPr>
            <a:lvl2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2pPr>
            <a:lvl3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3pPr>
            <a:lvl4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4pPr>
            <a:lvl5pPr>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215900" algn="l"/>
                <a:tab pos="663575" algn="l"/>
                <a:tab pos="1112838" algn="l"/>
                <a:tab pos="1562100" algn="l"/>
                <a:tab pos="2011363" algn="l"/>
                <a:tab pos="2460625" algn="l"/>
                <a:tab pos="2909888" algn="l"/>
                <a:tab pos="3359150" algn="l"/>
                <a:tab pos="3808413" algn="l"/>
                <a:tab pos="4257675" algn="l"/>
                <a:tab pos="4706938" algn="l"/>
                <a:tab pos="5156200" algn="l"/>
                <a:tab pos="5605463" algn="l"/>
                <a:tab pos="6054725" algn="l"/>
                <a:tab pos="6503988" algn="l"/>
                <a:tab pos="6953250" algn="l"/>
                <a:tab pos="7402513" algn="l"/>
                <a:tab pos="7851775" algn="l"/>
                <a:tab pos="8301038" algn="l"/>
                <a:tab pos="8750300" algn="l"/>
                <a:tab pos="9199563" algn="l"/>
              </a:tabLst>
              <a:defRPr>
                <a:solidFill>
                  <a:srgbClr val="000000"/>
                </a:solidFill>
                <a:latin typeface="Arial" panose="020B0604020202020204" pitchFamily="34" charset="0"/>
                <a:ea typeface="Microsoft YaHei" panose="020B0503020204020204" pitchFamily="34" charset="-122"/>
              </a:defRPr>
            </a:lvl9pPr>
          </a:lstStyle>
          <a:p>
            <a:pPr>
              <a:spcBef>
                <a:spcPts val="450"/>
              </a:spcBef>
              <a:buClrTx/>
              <a:buFontTx/>
              <a:buNone/>
            </a:pPr>
            <a:r>
              <a:rPr lang="it-IT" altLang="it-IT" sz="1200">
                <a:cs typeface="Arial" panose="020B0604020202020204" pitchFamily="34" charset="0"/>
              </a:rPr>
              <a:t>TTP is a rare disease; the exact prevalence is not clear. Studies cite incidences between 1 and 13 cases per million people depending on geographic location. </a:t>
            </a:r>
          </a:p>
        </p:txBody>
      </p:sp>
      <p:sp>
        <p:nvSpPr>
          <p:cNvPr id="38917" name="Rectangle 5">
            <a:extLst>
              <a:ext uri="{FF2B5EF4-FFF2-40B4-BE49-F238E27FC236}">
                <a16:creationId xmlns:a16="http://schemas.microsoft.com/office/drawing/2014/main" id="{76404672-42BF-138D-3656-93DDEC5E246B}"/>
              </a:ext>
            </a:extLst>
          </p:cNvPr>
          <p:cNvSpPr>
            <a:spLocks noChangeArrowheads="1"/>
          </p:cNvSpPr>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buClrTx/>
              <a:buFontTx/>
              <a:buNone/>
            </a:pPr>
            <a:fld id="{199B6A0A-E348-9D41-BEE4-1ACBC45C8C01}" type="slidenum">
              <a:rPr lang="it-IT" altLang="it-IT" sz="1400">
                <a:latin typeface="Times New Roman" panose="02020603050405020304" pitchFamily="18" charset="0"/>
              </a:rPr>
              <a:pPr>
                <a:buClrTx/>
                <a:buFontTx/>
                <a:buNone/>
              </a:pPr>
              <a:t>10</a:t>
            </a:fld>
            <a:endParaRPr lang="it-IT" altLang="it-IT" sz="1400">
              <a:latin typeface="Times New Roman" panose="02020603050405020304" pitchFamily="18" charset="0"/>
            </a:endParaRPr>
          </a:p>
        </p:txBody>
      </p:sp>
      <p:sp>
        <p:nvSpPr>
          <p:cNvPr id="2" name="Segnaposto note 1">
            <a:extLst>
              <a:ext uri="{FF2B5EF4-FFF2-40B4-BE49-F238E27FC236}">
                <a16:creationId xmlns:a16="http://schemas.microsoft.com/office/drawing/2014/main" id="{D66D0ACB-05D5-83F9-D27D-A7C0EE270F1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effectLst/>
                <a:latin typeface="Helvetica" pitchFamily="2" charset="0"/>
              </a:rPr>
              <a:t>2028 </a:t>
            </a:r>
            <a:r>
              <a:rPr lang="it-IT" dirty="0" err="1">
                <a:effectLst/>
                <a:latin typeface="Helvetica" pitchFamily="2" charset="0"/>
              </a:rPr>
              <a:t>medical</a:t>
            </a:r>
            <a:r>
              <a:rPr lang="it-IT" dirty="0">
                <a:effectLst/>
                <a:latin typeface="Helvetica" pitchFamily="2" charset="0"/>
              </a:rPr>
              <a:t> </a:t>
            </a:r>
            <a:r>
              <a:rPr lang="it-IT" dirty="0" err="1">
                <a:effectLst/>
                <a:latin typeface="Helvetica" pitchFamily="2" charset="0"/>
              </a:rPr>
              <a:t>inpatients</a:t>
            </a:r>
            <a:endParaRPr lang="it-IT" dirty="0">
              <a:effectLst/>
              <a:latin typeface="Helvetica" pitchFamily="2" charset="0"/>
            </a:endParaRPr>
          </a:p>
          <a:p>
            <a:r>
              <a:rPr lang="en-US" noProof="0" dirty="0">
                <a:effectLst/>
                <a:latin typeface="Helvetica" pitchFamily="2" charset="0"/>
              </a:rPr>
              <a:t>BMI mean 24-25! </a:t>
            </a:r>
          </a:p>
          <a:p>
            <a:endParaRPr lang="en-US" noProof="0" dirty="0">
              <a:effectLst/>
              <a:latin typeface="Helvetica" pitchFamily="2" charset="0"/>
            </a:endParaRPr>
          </a:p>
          <a:p>
            <a:r>
              <a:rPr lang="en-US" noProof="0" dirty="0">
                <a:effectLst/>
                <a:latin typeface="Helvetica" pitchFamily="2" charset="0"/>
              </a:rPr>
              <a:t>we found associations of NRS with different adverse clinical </a:t>
            </a:r>
            <a:r>
              <a:rPr lang="en-US" noProof="0" dirty="0" err="1">
                <a:effectLst/>
                <a:latin typeface="Helvetica" pitchFamily="2" charset="0"/>
              </a:rPr>
              <a:t>outcomescat</a:t>
            </a:r>
            <a:r>
              <a:rPr lang="en-US" noProof="0" dirty="0">
                <a:effectLst/>
                <a:latin typeface="Helvetica" pitchFamily="2" charset="0"/>
              </a:rPr>
              <a:t> short-term and long-term follow-up.</a:t>
            </a:r>
          </a:p>
          <a:p>
            <a:r>
              <a:rPr lang="it-IT" b="0" i="0" dirty="0">
                <a:solidFill>
                  <a:srgbClr val="212121"/>
                </a:solidFill>
                <a:effectLst/>
                <a:latin typeface="system-ui"/>
              </a:rPr>
              <a:t>For </a:t>
            </a:r>
            <a:r>
              <a:rPr lang="it-IT" b="0" i="0" dirty="0" err="1">
                <a:solidFill>
                  <a:srgbClr val="212121"/>
                </a:solidFill>
                <a:effectLst/>
                <a:latin typeface="system-ui"/>
              </a:rPr>
              <a:t>each</a:t>
            </a:r>
            <a:r>
              <a:rPr lang="it-IT" b="0" i="0" dirty="0">
                <a:solidFill>
                  <a:srgbClr val="212121"/>
                </a:solidFill>
                <a:effectLst/>
                <a:latin typeface="system-ui"/>
              </a:rPr>
              <a:t> point </a:t>
            </a:r>
            <a:r>
              <a:rPr lang="it-IT" b="0" i="0" dirty="0" err="1">
                <a:solidFill>
                  <a:srgbClr val="212121"/>
                </a:solidFill>
                <a:effectLst/>
                <a:latin typeface="system-ui"/>
              </a:rPr>
              <a:t>increase</a:t>
            </a:r>
            <a:r>
              <a:rPr lang="it-IT" b="0" i="0" dirty="0">
                <a:solidFill>
                  <a:srgbClr val="212121"/>
                </a:solidFill>
                <a:effectLst/>
                <a:latin typeface="system-ui"/>
              </a:rPr>
              <a:t> in NRS, </a:t>
            </a:r>
            <a:r>
              <a:rPr lang="it-IT" b="0" i="0" dirty="0" err="1">
                <a:solidFill>
                  <a:srgbClr val="212121"/>
                </a:solidFill>
                <a:effectLst/>
                <a:latin typeface="system-ui"/>
              </a:rPr>
              <a:t>we</a:t>
            </a:r>
            <a:r>
              <a:rPr lang="it-IT" b="0" i="0" dirty="0">
                <a:solidFill>
                  <a:srgbClr val="212121"/>
                </a:solidFill>
                <a:effectLst/>
                <a:latin typeface="system-ui"/>
              </a:rPr>
              <a:t> </a:t>
            </a:r>
            <a:r>
              <a:rPr lang="it-IT" b="0" i="0" dirty="0" err="1">
                <a:solidFill>
                  <a:srgbClr val="212121"/>
                </a:solidFill>
                <a:effectLst/>
                <a:latin typeface="system-ui"/>
              </a:rPr>
              <a:t>found</a:t>
            </a:r>
            <a:r>
              <a:rPr lang="it-IT" b="0" i="0" dirty="0">
                <a:solidFill>
                  <a:srgbClr val="212121"/>
                </a:solidFill>
                <a:effectLst/>
                <a:latin typeface="system-ui"/>
              </a:rPr>
              <a:t> a </a:t>
            </a:r>
            <a:r>
              <a:rPr lang="it-IT" b="0" i="0" dirty="0" err="1">
                <a:solidFill>
                  <a:srgbClr val="212121"/>
                </a:solidFill>
                <a:effectLst/>
                <a:latin typeface="system-ui"/>
              </a:rPr>
              <a:t>stepwise</a:t>
            </a:r>
            <a:r>
              <a:rPr lang="it-IT" b="0" i="0" dirty="0">
                <a:solidFill>
                  <a:srgbClr val="212121"/>
                </a:solidFill>
                <a:effectLst/>
                <a:latin typeface="system-ui"/>
              </a:rPr>
              <a:t> </a:t>
            </a:r>
            <a:r>
              <a:rPr lang="it-IT" b="0" i="0" dirty="0" err="1">
                <a:solidFill>
                  <a:srgbClr val="212121"/>
                </a:solidFill>
                <a:effectLst/>
                <a:latin typeface="system-ui"/>
              </a:rPr>
              <a:t>increase</a:t>
            </a:r>
            <a:r>
              <a:rPr lang="it-IT" b="0" i="0" dirty="0">
                <a:solidFill>
                  <a:srgbClr val="212121"/>
                </a:solidFill>
                <a:effectLst/>
                <a:latin typeface="system-ui"/>
              </a:rPr>
              <a:t> in risk of 30-day </a:t>
            </a:r>
            <a:r>
              <a:rPr lang="it-IT" b="0" i="0" dirty="0" err="1">
                <a:solidFill>
                  <a:srgbClr val="212121"/>
                </a:solidFill>
                <a:effectLst/>
                <a:latin typeface="system-ui"/>
              </a:rPr>
              <a:t>mortality</a:t>
            </a:r>
            <a:r>
              <a:rPr lang="it-IT" b="0" i="0" dirty="0">
                <a:solidFill>
                  <a:srgbClr val="212121"/>
                </a:solidFill>
                <a:effectLst/>
                <a:latin typeface="system-ui"/>
              </a:rPr>
              <a:t> (</a:t>
            </a:r>
            <a:r>
              <a:rPr lang="it-IT" b="0" i="0" dirty="0" err="1">
                <a:solidFill>
                  <a:srgbClr val="212121"/>
                </a:solidFill>
                <a:effectLst/>
                <a:latin typeface="system-ui"/>
              </a:rPr>
              <a:t>adjusted</a:t>
            </a:r>
            <a:r>
              <a:rPr lang="it-IT" b="0" i="0" dirty="0">
                <a:solidFill>
                  <a:srgbClr val="212121"/>
                </a:solidFill>
                <a:effectLst/>
                <a:latin typeface="system-ui"/>
              </a:rPr>
              <a:t> Hazard Ratio (HR) 1.22 (95% CI 1.00 to 1.48), </a:t>
            </a:r>
            <a:r>
              <a:rPr lang="it-IT" b="0" i="0" dirty="0" err="1">
                <a:solidFill>
                  <a:srgbClr val="212121"/>
                </a:solidFill>
                <a:effectLst/>
                <a:latin typeface="system-ui"/>
              </a:rPr>
              <a:t>p</a:t>
            </a:r>
            <a:r>
              <a:rPr lang="it-IT" b="0" i="0" dirty="0">
                <a:solidFill>
                  <a:srgbClr val="212121"/>
                </a:solidFill>
                <a:effectLst/>
                <a:latin typeface="system-ui"/>
              </a:rPr>
              <a:t> = 0.048) and 180-day </a:t>
            </a:r>
            <a:r>
              <a:rPr lang="it-IT" b="0" i="0" dirty="0" err="1">
                <a:solidFill>
                  <a:srgbClr val="212121"/>
                </a:solidFill>
                <a:effectLst/>
                <a:latin typeface="system-ui"/>
              </a:rPr>
              <a:t>mortality</a:t>
            </a:r>
            <a:r>
              <a:rPr lang="it-IT" b="0" i="0" dirty="0">
                <a:solidFill>
                  <a:srgbClr val="212121"/>
                </a:solidFill>
                <a:effectLst/>
                <a:latin typeface="system-ui"/>
              </a:rPr>
              <a:t> (</a:t>
            </a:r>
            <a:r>
              <a:rPr lang="it-IT" b="0" i="0" dirty="0" err="1">
                <a:solidFill>
                  <a:srgbClr val="212121"/>
                </a:solidFill>
                <a:effectLst/>
                <a:latin typeface="system-ui"/>
              </a:rPr>
              <a:t>adjusted</a:t>
            </a:r>
            <a:r>
              <a:rPr lang="it-IT" b="0" i="0" dirty="0">
                <a:solidFill>
                  <a:srgbClr val="212121"/>
                </a:solidFill>
                <a:effectLst/>
                <a:latin typeface="system-ui"/>
              </a:rPr>
              <a:t> HR 1.37 (95% CI 1.22 to 1.55), </a:t>
            </a:r>
            <a:r>
              <a:rPr lang="it-IT" b="0" i="0" dirty="0" err="1">
                <a:solidFill>
                  <a:srgbClr val="212121"/>
                </a:solidFill>
                <a:effectLst/>
                <a:latin typeface="system-ui"/>
              </a:rPr>
              <a:t>p</a:t>
            </a:r>
            <a:r>
              <a:rPr lang="it-IT" b="0" i="0" dirty="0">
                <a:solidFill>
                  <a:srgbClr val="212121"/>
                </a:solidFill>
                <a:effectLst/>
                <a:latin typeface="system-ui"/>
              </a:rPr>
              <a:t> &lt; 0.001). </a:t>
            </a:r>
            <a:endParaRPr lang="en-US" noProof="0" dirty="0">
              <a:effectLst/>
              <a:latin typeface="Helvetica" pitchFamily="2" charset="0"/>
            </a:endParaRPr>
          </a:p>
          <a:p>
            <a:r>
              <a:rPr lang="en-US" noProof="0" dirty="0">
                <a:effectLst/>
                <a:latin typeface="Helvetica" pitchFamily="2" charset="0"/>
              </a:rPr>
              <a:t>The association between NRS and adverse outcomes were less pronounced in patients receiving nutritional support  (half) compared to patients not receiving nutritional support, suggesting that the risk for adverse outcomes for patients with malnutrition is at least partly modifiable through provision of nutritional support. (a</a:t>
            </a:r>
            <a:r>
              <a:rPr lang="it-IT" b="0" i="0" dirty="0" err="1">
                <a:solidFill>
                  <a:srgbClr val="212121"/>
                </a:solidFill>
                <a:effectLst/>
                <a:latin typeface="system-ui"/>
              </a:rPr>
              <a:t>djusted</a:t>
            </a:r>
            <a:r>
              <a:rPr lang="it-IT" b="0" i="0" dirty="0">
                <a:solidFill>
                  <a:srgbClr val="212121"/>
                </a:solidFill>
                <a:effectLst/>
                <a:latin typeface="system-ui"/>
              </a:rPr>
              <a:t> HR for 30-day </a:t>
            </a:r>
            <a:r>
              <a:rPr lang="it-IT" b="0" i="0" dirty="0" err="1">
                <a:solidFill>
                  <a:srgbClr val="212121"/>
                </a:solidFill>
                <a:effectLst/>
                <a:latin typeface="system-ui"/>
              </a:rPr>
              <a:t>mortality</a:t>
            </a:r>
            <a:r>
              <a:rPr lang="it-IT" b="0" i="0" dirty="0">
                <a:solidFill>
                  <a:srgbClr val="212121"/>
                </a:solidFill>
                <a:effectLst/>
                <a:latin typeface="system-ui"/>
              </a:rPr>
              <a:t> 1.12 [95%CI 0.83 to 1.52, </a:t>
            </a:r>
            <a:r>
              <a:rPr lang="it-IT" b="0" i="0" dirty="0" err="1">
                <a:solidFill>
                  <a:srgbClr val="212121"/>
                </a:solidFill>
                <a:effectLst/>
                <a:latin typeface="system-ui"/>
              </a:rPr>
              <a:t>p</a:t>
            </a:r>
            <a:r>
              <a:rPr lang="it-IT" b="0" i="0" dirty="0">
                <a:solidFill>
                  <a:srgbClr val="212121"/>
                </a:solidFill>
                <a:effectLst/>
                <a:latin typeface="system-ui"/>
              </a:rPr>
              <a:t> = 0.454] vs. 1.33 [95%CI 1.02 to 1.72, </a:t>
            </a:r>
            <a:r>
              <a:rPr lang="it-IT" b="0" i="0" dirty="0" err="1">
                <a:solidFill>
                  <a:srgbClr val="212121"/>
                </a:solidFill>
                <a:effectLst/>
                <a:latin typeface="system-ui"/>
              </a:rPr>
              <a:t>p</a:t>
            </a:r>
            <a:r>
              <a:rPr lang="it-IT" b="0" i="0" dirty="0">
                <a:solidFill>
                  <a:srgbClr val="212121"/>
                </a:solidFill>
                <a:effectLst/>
                <a:latin typeface="system-ui"/>
              </a:rPr>
              <a:t> = 0.032])</a:t>
            </a:r>
            <a:endParaRPr lang="en-US" noProof="0" dirty="0">
              <a:effectLst/>
              <a:latin typeface="Helvetica" pitchFamily="2" charset="0"/>
            </a:endParaRPr>
          </a:p>
          <a:p>
            <a:endParaRPr lang="en-US" noProof="0" dirty="0">
              <a:effectLst/>
              <a:latin typeface="Helvetica" pitchFamily="2" charset="0"/>
            </a:endParaRPr>
          </a:p>
          <a:p>
            <a:r>
              <a:rPr lang="it-IT" b="0" i="1" dirty="0"/>
              <a:t>(L’hazard è il rischio istantaneo che un evento accada in un certo momento, dato che non è ancora successo.</a:t>
            </a:r>
            <a:br>
              <a:rPr lang="it-IT" b="0" i="1" dirty="0"/>
            </a:br>
            <a:r>
              <a:rPr lang="it-IT" b="0" i="1" dirty="0"/>
              <a:t>in uno studio clinico, può essere il rischio in questo preciso istante che un paziente muoia o abbia una ricaduta, sapendo che è ancora vivo fino a quel momento.)</a:t>
            </a:r>
          </a:p>
          <a:p>
            <a:endParaRPr lang="en-US" noProof="0" dirty="0">
              <a:effectLst/>
              <a:latin typeface="Helvetica" pitchFamily="2" charset="0"/>
            </a:endParaRPr>
          </a:p>
          <a:p>
            <a:endParaRPr dirty="0"/>
          </a:p>
        </p:txBody>
      </p:sp>
    </p:spTree>
    <p:extLst>
      <p:ext uri="{BB962C8B-B14F-4D97-AF65-F5344CB8AC3E}">
        <p14:creationId xmlns:p14="http://schemas.microsoft.com/office/powerpoint/2010/main" val="3364777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1"/>
        </a:solidFill>
        <a:effectLst/>
      </p:bgPr>
    </p:bg>
    <p:spTree>
      <p:nvGrpSpPr>
        <p:cNvPr id="1" name="Shape 9"/>
        <p:cNvGrpSpPr/>
        <p:nvPr/>
      </p:nvGrpSpPr>
      <p:grpSpPr>
        <a:xfrm>
          <a:off x="0" y="0"/>
          <a:ext cx="0" cy="0"/>
          <a:chOff x="0" y="0"/>
          <a:chExt cx="0" cy="0"/>
        </a:xfrm>
      </p:grpSpPr>
      <p:sp>
        <p:nvSpPr>
          <p:cNvPr id="10" name="Google Shape;10;p2"/>
          <p:cNvSpPr/>
          <p:nvPr/>
        </p:nvSpPr>
        <p:spPr>
          <a:xfrm>
            <a:off x="0" y="5718000"/>
            <a:ext cx="12188825" cy="330000"/>
          </a:xfrm>
          <a:prstGeom prst="rect">
            <a:avLst/>
          </a:prstGeom>
          <a:solidFill>
            <a:schemeClr val="accent4"/>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11" name="Google Shape;11;p2"/>
          <p:cNvSpPr/>
          <p:nvPr/>
        </p:nvSpPr>
        <p:spPr>
          <a:xfrm>
            <a:off x="0" y="0"/>
            <a:ext cx="12188825" cy="707600"/>
          </a:xfrm>
          <a:prstGeom prst="rect">
            <a:avLst/>
          </a:prstGeom>
          <a:solidFill>
            <a:schemeClr val="accent2"/>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solidFill>
                <a:srgbClr val="114454"/>
              </a:solidFill>
            </a:endParaRPr>
          </a:p>
        </p:txBody>
      </p:sp>
      <p:sp>
        <p:nvSpPr>
          <p:cNvPr id="12" name="Google Shape;12;p2"/>
          <p:cNvSpPr/>
          <p:nvPr/>
        </p:nvSpPr>
        <p:spPr>
          <a:xfrm>
            <a:off x="0" y="5991473"/>
            <a:ext cx="12188825" cy="157600"/>
          </a:xfrm>
          <a:prstGeom prst="rect">
            <a:avLst/>
          </a:prstGeom>
          <a:solidFill>
            <a:schemeClr val="accent5"/>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13" name="Google Shape;13;p2"/>
          <p:cNvSpPr/>
          <p:nvPr/>
        </p:nvSpPr>
        <p:spPr>
          <a:xfrm>
            <a:off x="0" y="6112100"/>
            <a:ext cx="12188825" cy="746000"/>
          </a:xfrm>
          <a:prstGeom prst="rect">
            <a:avLst/>
          </a:prstGeom>
          <a:solidFill>
            <a:schemeClr val="accent6"/>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14" name="Google Shape;14;p2"/>
          <p:cNvSpPr txBox="1">
            <a:spLocks noGrp="1"/>
          </p:cNvSpPr>
          <p:nvPr>
            <p:ph type="ctrTitle"/>
          </p:nvPr>
        </p:nvSpPr>
        <p:spPr>
          <a:xfrm>
            <a:off x="914162" y="3468567"/>
            <a:ext cx="7745183" cy="15464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4800"/>
              <a:buNone/>
              <a:defRPr sz="6398">
                <a:solidFill>
                  <a:schemeClr val="lt1"/>
                </a:solidFill>
              </a:defRPr>
            </a:lvl1pPr>
            <a:lvl2pPr lvl="1" algn="ctr">
              <a:spcBef>
                <a:spcPts val="0"/>
              </a:spcBef>
              <a:spcAft>
                <a:spcPts val="0"/>
              </a:spcAft>
              <a:buClr>
                <a:schemeClr val="lt1"/>
              </a:buClr>
              <a:buSzPts val="6000"/>
              <a:buNone/>
              <a:defRPr sz="7998">
                <a:solidFill>
                  <a:schemeClr val="lt1"/>
                </a:solidFill>
              </a:defRPr>
            </a:lvl2pPr>
            <a:lvl3pPr lvl="2" algn="ctr">
              <a:spcBef>
                <a:spcPts val="0"/>
              </a:spcBef>
              <a:spcAft>
                <a:spcPts val="0"/>
              </a:spcAft>
              <a:buClr>
                <a:schemeClr val="lt1"/>
              </a:buClr>
              <a:buSzPts val="6000"/>
              <a:buNone/>
              <a:defRPr sz="7998">
                <a:solidFill>
                  <a:schemeClr val="lt1"/>
                </a:solidFill>
              </a:defRPr>
            </a:lvl3pPr>
            <a:lvl4pPr lvl="3" algn="ctr">
              <a:spcBef>
                <a:spcPts val="0"/>
              </a:spcBef>
              <a:spcAft>
                <a:spcPts val="0"/>
              </a:spcAft>
              <a:buClr>
                <a:schemeClr val="lt1"/>
              </a:buClr>
              <a:buSzPts val="6000"/>
              <a:buNone/>
              <a:defRPr sz="7998">
                <a:solidFill>
                  <a:schemeClr val="lt1"/>
                </a:solidFill>
              </a:defRPr>
            </a:lvl4pPr>
            <a:lvl5pPr lvl="4" algn="ctr">
              <a:spcBef>
                <a:spcPts val="0"/>
              </a:spcBef>
              <a:spcAft>
                <a:spcPts val="0"/>
              </a:spcAft>
              <a:buClr>
                <a:schemeClr val="lt1"/>
              </a:buClr>
              <a:buSzPts val="6000"/>
              <a:buNone/>
              <a:defRPr sz="7998">
                <a:solidFill>
                  <a:schemeClr val="lt1"/>
                </a:solidFill>
              </a:defRPr>
            </a:lvl5pPr>
            <a:lvl6pPr lvl="5" algn="ctr">
              <a:spcBef>
                <a:spcPts val="0"/>
              </a:spcBef>
              <a:spcAft>
                <a:spcPts val="0"/>
              </a:spcAft>
              <a:buClr>
                <a:schemeClr val="lt1"/>
              </a:buClr>
              <a:buSzPts val="6000"/>
              <a:buNone/>
              <a:defRPr sz="7998">
                <a:solidFill>
                  <a:schemeClr val="lt1"/>
                </a:solidFill>
              </a:defRPr>
            </a:lvl6pPr>
            <a:lvl7pPr lvl="6" algn="ctr">
              <a:spcBef>
                <a:spcPts val="0"/>
              </a:spcBef>
              <a:spcAft>
                <a:spcPts val="0"/>
              </a:spcAft>
              <a:buClr>
                <a:schemeClr val="lt1"/>
              </a:buClr>
              <a:buSzPts val="6000"/>
              <a:buNone/>
              <a:defRPr sz="7998">
                <a:solidFill>
                  <a:schemeClr val="lt1"/>
                </a:solidFill>
              </a:defRPr>
            </a:lvl7pPr>
            <a:lvl8pPr lvl="7" algn="ctr">
              <a:spcBef>
                <a:spcPts val="0"/>
              </a:spcBef>
              <a:spcAft>
                <a:spcPts val="0"/>
              </a:spcAft>
              <a:buClr>
                <a:schemeClr val="lt1"/>
              </a:buClr>
              <a:buSzPts val="6000"/>
              <a:buNone/>
              <a:defRPr sz="7998">
                <a:solidFill>
                  <a:schemeClr val="lt1"/>
                </a:solidFill>
              </a:defRPr>
            </a:lvl8pPr>
            <a:lvl9pPr lvl="8" algn="ctr">
              <a:spcBef>
                <a:spcPts val="0"/>
              </a:spcBef>
              <a:spcAft>
                <a:spcPts val="0"/>
              </a:spcAft>
              <a:buClr>
                <a:schemeClr val="lt1"/>
              </a:buClr>
              <a:buSzPts val="6000"/>
              <a:buNone/>
              <a:defRPr sz="7998">
                <a:solidFill>
                  <a:schemeClr val="lt1"/>
                </a:solidFill>
              </a:defRPr>
            </a:lvl9pPr>
          </a:lstStyle>
          <a:p>
            <a:endParaRPr/>
          </a:p>
        </p:txBody>
      </p:sp>
    </p:spTree>
    <p:extLst>
      <p:ext uri="{BB962C8B-B14F-4D97-AF65-F5344CB8AC3E}">
        <p14:creationId xmlns:p14="http://schemas.microsoft.com/office/powerpoint/2010/main" val="2368476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028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pic>
        <p:nvPicPr>
          <p:cNvPr id="8" name="Immagine 7" descr="Immagine che contiene schermata, Policromia, grafica, Elementi grafici&#10;&#10;Il contenuto generato dall'IA potrebbe non essere corretto.">
            <a:extLst>
              <a:ext uri="{FF2B5EF4-FFF2-40B4-BE49-F238E27FC236}">
                <a16:creationId xmlns:a16="http://schemas.microsoft.com/office/drawing/2014/main" id="{9F8B0DE3-3342-06F5-5792-F9EEE6814BF1}"/>
              </a:ext>
            </a:extLst>
          </p:cNvPr>
          <p:cNvPicPr>
            <a:picLocks noChangeAspect="1"/>
          </p:cNvPicPr>
          <p:nvPr userDrawn="1"/>
        </p:nvPicPr>
        <p:blipFill>
          <a:blip r:embed="rId2"/>
          <a:stretch>
            <a:fillRect/>
          </a:stretch>
        </p:blipFill>
        <p:spPr>
          <a:xfrm>
            <a:off x="0" y="1785"/>
            <a:ext cx="12188825" cy="6854430"/>
          </a:xfrm>
          <a:prstGeom prst="rect">
            <a:avLst/>
          </a:prstGeom>
        </p:spPr>
      </p:pic>
    </p:spTree>
    <p:extLst>
      <p:ext uri="{BB962C8B-B14F-4D97-AF65-F5344CB8AC3E}">
        <p14:creationId xmlns:p14="http://schemas.microsoft.com/office/powerpoint/2010/main" val="3181020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5"/>
        <p:cNvGrpSpPr/>
        <p:nvPr/>
      </p:nvGrpSpPr>
      <p:grpSpPr>
        <a:xfrm>
          <a:off x="0" y="0"/>
          <a:ext cx="0" cy="0"/>
          <a:chOff x="0" y="0"/>
          <a:chExt cx="0" cy="0"/>
        </a:xfrm>
      </p:grpSpPr>
      <p:sp>
        <p:nvSpPr>
          <p:cNvPr id="16" name="Google Shape;16;p3"/>
          <p:cNvSpPr txBox="1">
            <a:spLocks noGrp="1"/>
          </p:cNvSpPr>
          <p:nvPr>
            <p:ph type="ctrTitle"/>
          </p:nvPr>
        </p:nvSpPr>
        <p:spPr>
          <a:xfrm>
            <a:off x="5483371" y="3838333"/>
            <a:ext cx="6006036" cy="1546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4800"/>
              <a:buNone/>
              <a:defRPr sz="6398">
                <a:solidFill>
                  <a:schemeClr val="accent1"/>
                </a:solidFill>
              </a:defRPr>
            </a:lvl1pPr>
            <a:lvl2pPr lvl="1" rtl="0">
              <a:spcBef>
                <a:spcPts val="0"/>
              </a:spcBef>
              <a:spcAft>
                <a:spcPts val="0"/>
              </a:spcAft>
              <a:buClr>
                <a:schemeClr val="accent1"/>
              </a:buClr>
              <a:buSzPts val="4800"/>
              <a:buNone/>
              <a:defRPr sz="6398">
                <a:solidFill>
                  <a:schemeClr val="accent1"/>
                </a:solidFill>
              </a:defRPr>
            </a:lvl2pPr>
            <a:lvl3pPr lvl="2" rtl="0">
              <a:spcBef>
                <a:spcPts val="0"/>
              </a:spcBef>
              <a:spcAft>
                <a:spcPts val="0"/>
              </a:spcAft>
              <a:buClr>
                <a:schemeClr val="accent1"/>
              </a:buClr>
              <a:buSzPts val="4800"/>
              <a:buNone/>
              <a:defRPr sz="6398">
                <a:solidFill>
                  <a:schemeClr val="accent1"/>
                </a:solidFill>
              </a:defRPr>
            </a:lvl3pPr>
            <a:lvl4pPr lvl="3" rtl="0">
              <a:spcBef>
                <a:spcPts val="0"/>
              </a:spcBef>
              <a:spcAft>
                <a:spcPts val="0"/>
              </a:spcAft>
              <a:buClr>
                <a:schemeClr val="accent1"/>
              </a:buClr>
              <a:buSzPts val="4800"/>
              <a:buNone/>
              <a:defRPr sz="6398">
                <a:solidFill>
                  <a:schemeClr val="accent1"/>
                </a:solidFill>
              </a:defRPr>
            </a:lvl4pPr>
            <a:lvl5pPr lvl="4" rtl="0">
              <a:spcBef>
                <a:spcPts val="0"/>
              </a:spcBef>
              <a:spcAft>
                <a:spcPts val="0"/>
              </a:spcAft>
              <a:buClr>
                <a:schemeClr val="accent1"/>
              </a:buClr>
              <a:buSzPts val="4800"/>
              <a:buNone/>
              <a:defRPr sz="6398">
                <a:solidFill>
                  <a:schemeClr val="accent1"/>
                </a:solidFill>
              </a:defRPr>
            </a:lvl5pPr>
            <a:lvl6pPr lvl="5" rtl="0">
              <a:spcBef>
                <a:spcPts val="0"/>
              </a:spcBef>
              <a:spcAft>
                <a:spcPts val="0"/>
              </a:spcAft>
              <a:buClr>
                <a:schemeClr val="accent1"/>
              </a:buClr>
              <a:buSzPts val="4800"/>
              <a:buNone/>
              <a:defRPr sz="6398">
                <a:solidFill>
                  <a:schemeClr val="accent1"/>
                </a:solidFill>
              </a:defRPr>
            </a:lvl6pPr>
            <a:lvl7pPr lvl="6" rtl="0">
              <a:spcBef>
                <a:spcPts val="0"/>
              </a:spcBef>
              <a:spcAft>
                <a:spcPts val="0"/>
              </a:spcAft>
              <a:buClr>
                <a:schemeClr val="accent1"/>
              </a:buClr>
              <a:buSzPts val="4800"/>
              <a:buNone/>
              <a:defRPr sz="6398">
                <a:solidFill>
                  <a:schemeClr val="accent1"/>
                </a:solidFill>
              </a:defRPr>
            </a:lvl7pPr>
            <a:lvl8pPr lvl="7" rtl="0">
              <a:spcBef>
                <a:spcPts val="0"/>
              </a:spcBef>
              <a:spcAft>
                <a:spcPts val="0"/>
              </a:spcAft>
              <a:buClr>
                <a:schemeClr val="accent1"/>
              </a:buClr>
              <a:buSzPts val="4800"/>
              <a:buNone/>
              <a:defRPr sz="6398">
                <a:solidFill>
                  <a:schemeClr val="accent1"/>
                </a:solidFill>
              </a:defRPr>
            </a:lvl8pPr>
            <a:lvl9pPr lvl="8" rtl="0">
              <a:spcBef>
                <a:spcPts val="0"/>
              </a:spcBef>
              <a:spcAft>
                <a:spcPts val="0"/>
              </a:spcAft>
              <a:buClr>
                <a:schemeClr val="accent1"/>
              </a:buClr>
              <a:buSzPts val="4800"/>
              <a:buNone/>
              <a:defRPr sz="6398">
                <a:solidFill>
                  <a:schemeClr val="accent1"/>
                </a:solidFill>
              </a:defRPr>
            </a:lvl9pPr>
          </a:lstStyle>
          <a:p>
            <a:endParaRPr/>
          </a:p>
        </p:txBody>
      </p:sp>
      <p:sp>
        <p:nvSpPr>
          <p:cNvPr id="17" name="Google Shape;17;p3"/>
          <p:cNvSpPr txBox="1">
            <a:spLocks noGrp="1"/>
          </p:cNvSpPr>
          <p:nvPr>
            <p:ph type="subTitle" idx="1"/>
          </p:nvPr>
        </p:nvSpPr>
        <p:spPr>
          <a:xfrm>
            <a:off x="5483371" y="5310733"/>
            <a:ext cx="6006036" cy="1046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6"/>
              </a:buClr>
              <a:buSzPts val="1800"/>
              <a:buNone/>
              <a:defRPr sz="2399" b="1">
                <a:solidFill>
                  <a:schemeClr val="accent6"/>
                </a:solidFill>
              </a:defRPr>
            </a:lvl1pPr>
            <a:lvl2pPr lvl="1" rtl="0">
              <a:spcBef>
                <a:spcPts val="0"/>
              </a:spcBef>
              <a:spcAft>
                <a:spcPts val="0"/>
              </a:spcAft>
              <a:buClr>
                <a:schemeClr val="accent6"/>
              </a:buClr>
              <a:buSzPts val="1800"/>
              <a:buNone/>
              <a:defRPr sz="2399" b="1">
                <a:solidFill>
                  <a:schemeClr val="accent6"/>
                </a:solidFill>
              </a:defRPr>
            </a:lvl2pPr>
            <a:lvl3pPr lvl="2" rtl="0">
              <a:spcBef>
                <a:spcPts val="0"/>
              </a:spcBef>
              <a:spcAft>
                <a:spcPts val="0"/>
              </a:spcAft>
              <a:buClr>
                <a:schemeClr val="accent6"/>
              </a:buClr>
              <a:buSzPts val="1800"/>
              <a:buNone/>
              <a:defRPr sz="2399" b="1">
                <a:solidFill>
                  <a:schemeClr val="accent6"/>
                </a:solidFill>
              </a:defRPr>
            </a:lvl3pPr>
            <a:lvl4pPr lvl="3" rtl="0">
              <a:spcBef>
                <a:spcPts val="0"/>
              </a:spcBef>
              <a:spcAft>
                <a:spcPts val="0"/>
              </a:spcAft>
              <a:buClr>
                <a:schemeClr val="accent6"/>
              </a:buClr>
              <a:buSzPts val="1800"/>
              <a:buNone/>
              <a:defRPr b="1">
                <a:solidFill>
                  <a:schemeClr val="accent6"/>
                </a:solidFill>
              </a:defRPr>
            </a:lvl4pPr>
            <a:lvl5pPr lvl="4" rtl="0">
              <a:spcBef>
                <a:spcPts val="0"/>
              </a:spcBef>
              <a:spcAft>
                <a:spcPts val="0"/>
              </a:spcAft>
              <a:buClr>
                <a:schemeClr val="accent6"/>
              </a:buClr>
              <a:buSzPts val="1800"/>
              <a:buNone/>
              <a:defRPr b="1">
                <a:solidFill>
                  <a:schemeClr val="accent6"/>
                </a:solidFill>
              </a:defRPr>
            </a:lvl5pPr>
            <a:lvl6pPr lvl="5" rtl="0">
              <a:spcBef>
                <a:spcPts val="0"/>
              </a:spcBef>
              <a:spcAft>
                <a:spcPts val="0"/>
              </a:spcAft>
              <a:buClr>
                <a:schemeClr val="accent6"/>
              </a:buClr>
              <a:buSzPts val="1800"/>
              <a:buNone/>
              <a:defRPr b="1">
                <a:solidFill>
                  <a:schemeClr val="accent6"/>
                </a:solidFill>
              </a:defRPr>
            </a:lvl6pPr>
            <a:lvl7pPr lvl="6" rtl="0">
              <a:spcBef>
                <a:spcPts val="0"/>
              </a:spcBef>
              <a:spcAft>
                <a:spcPts val="0"/>
              </a:spcAft>
              <a:buClr>
                <a:schemeClr val="accent6"/>
              </a:buClr>
              <a:buSzPts val="1800"/>
              <a:buNone/>
              <a:defRPr b="1">
                <a:solidFill>
                  <a:schemeClr val="accent6"/>
                </a:solidFill>
              </a:defRPr>
            </a:lvl7pPr>
            <a:lvl8pPr lvl="7" rtl="0">
              <a:spcBef>
                <a:spcPts val="0"/>
              </a:spcBef>
              <a:spcAft>
                <a:spcPts val="0"/>
              </a:spcAft>
              <a:buClr>
                <a:schemeClr val="accent6"/>
              </a:buClr>
              <a:buSzPts val="1800"/>
              <a:buNone/>
              <a:defRPr b="1">
                <a:solidFill>
                  <a:schemeClr val="accent6"/>
                </a:solidFill>
              </a:defRPr>
            </a:lvl8pPr>
            <a:lvl9pPr lvl="8" rtl="0">
              <a:spcBef>
                <a:spcPts val="0"/>
              </a:spcBef>
              <a:spcAft>
                <a:spcPts val="0"/>
              </a:spcAft>
              <a:buClr>
                <a:schemeClr val="accent6"/>
              </a:buClr>
              <a:buSzPts val="1800"/>
              <a:buNone/>
              <a:defRPr b="1">
                <a:solidFill>
                  <a:schemeClr val="accent6"/>
                </a:solidFill>
              </a:defRPr>
            </a:lvl9pPr>
          </a:lstStyle>
          <a:p>
            <a:endParaRPr/>
          </a:p>
        </p:txBody>
      </p:sp>
      <p:sp>
        <p:nvSpPr>
          <p:cNvPr id="18" name="Google Shape;18;p3"/>
          <p:cNvSpPr/>
          <p:nvPr/>
        </p:nvSpPr>
        <p:spPr>
          <a:xfrm>
            <a:off x="0" y="5717999"/>
            <a:ext cx="4631194" cy="330000"/>
          </a:xfrm>
          <a:prstGeom prst="rect">
            <a:avLst/>
          </a:prstGeom>
          <a:solidFill>
            <a:schemeClr val="accent4"/>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19" name="Google Shape;19;p3"/>
          <p:cNvSpPr/>
          <p:nvPr/>
        </p:nvSpPr>
        <p:spPr>
          <a:xfrm>
            <a:off x="0" y="0"/>
            <a:ext cx="4631194" cy="707600"/>
          </a:xfrm>
          <a:prstGeom prst="rect">
            <a:avLst/>
          </a:prstGeom>
          <a:solidFill>
            <a:schemeClr val="accent2"/>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solidFill>
                <a:srgbClr val="114454"/>
              </a:solidFill>
            </a:endParaRPr>
          </a:p>
        </p:txBody>
      </p:sp>
      <p:sp>
        <p:nvSpPr>
          <p:cNvPr id="20" name="Google Shape;20;p3"/>
          <p:cNvSpPr/>
          <p:nvPr/>
        </p:nvSpPr>
        <p:spPr>
          <a:xfrm>
            <a:off x="0" y="667501"/>
            <a:ext cx="4631194" cy="5098800"/>
          </a:xfrm>
          <a:prstGeom prst="rect">
            <a:avLst/>
          </a:prstGeom>
          <a:solidFill>
            <a:schemeClr val="accent1"/>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21" name="Google Shape;21;p3"/>
          <p:cNvSpPr/>
          <p:nvPr/>
        </p:nvSpPr>
        <p:spPr>
          <a:xfrm>
            <a:off x="0" y="5991472"/>
            <a:ext cx="4631194" cy="157600"/>
          </a:xfrm>
          <a:prstGeom prst="rect">
            <a:avLst/>
          </a:prstGeom>
          <a:solidFill>
            <a:schemeClr val="accent5"/>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22" name="Google Shape;22;p3"/>
          <p:cNvSpPr/>
          <p:nvPr/>
        </p:nvSpPr>
        <p:spPr>
          <a:xfrm>
            <a:off x="0" y="6112100"/>
            <a:ext cx="4631194" cy="746000"/>
          </a:xfrm>
          <a:prstGeom prst="rect">
            <a:avLst/>
          </a:prstGeom>
          <a:solidFill>
            <a:schemeClr val="accent6"/>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23" name="Google Shape;23;p3"/>
          <p:cNvSpPr txBox="1">
            <a:spLocks noGrp="1"/>
          </p:cNvSpPr>
          <p:nvPr>
            <p:ph type="sldNum" idx="12"/>
          </p:nvPr>
        </p:nvSpPr>
        <p:spPr>
          <a:xfrm>
            <a:off x="-68049" y="6425867"/>
            <a:ext cx="465479" cy="432000"/>
          </a:xfrm>
          <a:prstGeom prst="rect">
            <a:avLst/>
          </a:prstGeom>
        </p:spPr>
        <p:txBody>
          <a:bodyPr spcFirstLastPara="1" wrap="square" lIns="91425" tIns="91425" rIns="91425" bIns="91425" anchor="t" anchorCtr="0">
            <a:noAutofit/>
          </a:bodyPr>
          <a:lstStyle>
            <a:lvl1pPr lvl="0" algn="ctr" rtl="0">
              <a:buNone/>
              <a:defRPr sz="1066">
                <a:solidFill>
                  <a:srgbClr val="FFFFFF"/>
                </a:solidFill>
                <a:latin typeface="Roboto Slab"/>
                <a:ea typeface="Roboto Slab"/>
                <a:cs typeface="Roboto Slab"/>
                <a:sym typeface="Roboto Slab"/>
              </a:defRPr>
            </a:lvl1pPr>
            <a:lvl2pPr lvl="1" algn="ctr" rtl="0">
              <a:buNone/>
              <a:defRPr sz="1066">
                <a:solidFill>
                  <a:srgbClr val="FFFFFF"/>
                </a:solidFill>
                <a:latin typeface="Roboto Slab"/>
                <a:ea typeface="Roboto Slab"/>
                <a:cs typeface="Roboto Slab"/>
                <a:sym typeface="Roboto Slab"/>
              </a:defRPr>
            </a:lvl2pPr>
            <a:lvl3pPr lvl="2" algn="ctr" rtl="0">
              <a:buNone/>
              <a:defRPr sz="1066">
                <a:solidFill>
                  <a:srgbClr val="FFFFFF"/>
                </a:solidFill>
                <a:latin typeface="Roboto Slab"/>
                <a:ea typeface="Roboto Slab"/>
                <a:cs typeface="Roboto Slab"/>
                <a:sym typeface="Roboto Slab"/>
              </a:defRPr>
            </a:lvl3pPr>
            <a:lvl4pPr lvl="3" algn="ctr" rtl="0">
              <a:buNone/>
              <a:defRPr sz="1066">
                <a:solidFill>
                  <a:srgbClr val="FFFFFF"/>
                </a:solidFill>
                <a:latin typeface="Roboto Slab"/>
                <a:ea typeface="Roboto Slab"/>
                <a:cs typeface="Roboto Slab"/>
                <a:sym typeface="Roboto Slab"/>
              </a:defRPr>
            </a:lvl4pPr>
            <a:lvl5pPr lvl="4" algn="ctr" rtl="0">
              <a:buNone/>
              <a:defRPr sz="1066">
                <a:solidFill>
                  <a:srgbClr val="FFFFFF"/>
                </a:solidFill>
                <a:latin typeface="Roboto Slab"/>
                <a:ea typeface="Roboto Slab"/>
                <a:cs typeface="Roboto Slab"/>
                <a:sym typeface="Roboto Slab"/>
              </a:defRPr>
            </a:lvl5pPr>
            <a:lvl6pPr lvl="5" algn="ctr" rtl="0">
              <a:buNone/>
              <a:defRPr sz="1066">
                <a:solidFill>
                  <a:srgbClr val="FFFFFF"/>
                </a:solidFill>
                <a:latin typeface="Roboto Slab"/>
                <a:ea typeface="Roboto Slab"/>
                <a:cs typeface="Roboto Slab"/>
                <a:sym typeface="Roboto Slab"/>
              </a:defRPr>
            </a:lvl6pPr>
            <a:lvl7pPr lvl="6" algn="ctr" rtl="0">
              <a:buNone/>
              <a:defRPr sz="1066">
                <a:solidFill>
                  <a:srgbClr val="FFFFFF"/>
                </a:solidFill>
                <a:latin typeface="Roboto Slab"/>
                <a:ea typeface="Roboto Slab"/>
                <a:cs typeface="Roboto Slab"/>
                <a:sym typeface="Roboto Slab"/>
              </a:defRPr>
            </a:lvl7pPr>
            <a:lvl8pPr lvl="7" algn="ctr" rtl="0">
              <a:buNone/>
              <a:defRPr sz="1066">
                <a:solidFill>
                  <a:srgbClr val="FFFFFF"/>
                </a:solidFill>
                <a:latin typeface="Roboto Slab"/>
                <a:ea typeface="Roboto Slab"/>
                <a:cs typeface="Roboto Slab"/>
                <a:sym typeface="Roboto Slab"/>
              </a:defRPr>
            </a:lvl8pPr>
            <a:lvl9pPr lvl="8" algn="ctr" rtl="0">
              <a:buNone/>
              <a:defRPr sz="1066">
                <a:solidFill>
                  <a:srgbClr val="FFFFFF"/>
                </a:solidFill>
                <a:latin typeface="Roboto Slab"/>
                <a:ea typeface="Roboto Slab"/>
                <a:cs typeface="Roboto Slab"/>
                <a:sym typeface="Roboto Slab"/>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457009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accent4"/>
        </a:solidFill>
        <a:effectLst/>
      </p:bgPr>
    </p:bg>
    <p:spTree>
      <p:nvGrpSpPr>
        <p:cNvPr id="1" name="Shape 24"/>
        <p:cNvGrpSpPr/>
        <p:nvPr/>
      </p:nvGrpSpPr>
      <p:grpSpPr>
        <a:xfrm>
          <a:off x="0" y="0"/>
          <a:ext cx="0" cy="0"/>
          <a:chOff x="0" y="0"/>
          <a:chExt cx="0" cy="0"/>
        </a:xfrm>
      </p:grpSpPr>
      <p:sp>
        <p:nvSpPr>
          <p:cNvPr id="25" name="Google Shape;25;p4"/>
          <p:cNvSpPr/>
          <p:nvPr/>
        </p:nvSpPr>
        <p:spPr>
          <a:xfrm>
            <a:off x="4530205" y="2132718"/>
            <a:ext cx="3128418" cy="2592567"/>
          </a:xfrm>
          <a:prstGeom prst="rect">
            <a:avLst/>
          </a:prstGeom>
        </p:spPr>
        <p:txBody>
          <a:bodyPr>
            <a:prstTxWarp prst="textPlain">
              <a:avLst/>
            </a:prstTxWarp>
          </a:bodyPr>
          <a:lstStyle/>
          <a:p>
            <a:pPr lvl="0" algn="ctr"/>
            <a:r>
              <a:rPr sz="2399" b="0" i="0">
                <a:ln>
                  <a:noFill/>
                </a:ln>
                <a:solidFill>
                  <a:srgbClr val="0E3142">
                    <a:alpha val="26820"/>
                  </a:srgbClr>
                </a:solidFill>
                <a:latin typeface="Impact"/>
              </a:rPr>
              <a:t>“</a:t>
            </a:r>
          </a:p>
        </p:txBody>
      </p:sp>
      <p:sp>
        <p:nvSpPr>
          <p:cNvPr id="26" name="Google Shape;26;p4"/>
          <p:cNvSpPr/>
          <p:nvPr/>
        </p:nvSpPr>
        <p:spPr>
          <a:xfrm>
            <a:off x="0" y="0"/>
            <a:ext cx="12188825" cy="707600"/>
          </a:xfrm>
          <a:prstGeom prst="rect">
            <a:avLst/>
          </a:prstGeom>
          <a:solidFill>
            <a:schemeClr val="accent2"/>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solidFill>
                <a:srgbClr val="114454"/>
              </a:solidFill>
            </a:endParaRPr>
          </a:p>
        </p:txBody>
      </p:sp>
      <p:sp>
        <p:nvSpPr>
          <p:cNvPr id="27" name="Google Shape;27;p4"/>
          <p:cNvSpPr/>
          <p:nvPr/>
        </p:nvSpPr>
        <p:spPr>
          <a:xfrm>
            <a:off x="0" y="667500"/>
            <a:ext cx="12188825" cy="976000"/>
          </a:xfrm>
          <a:prstGeom prst="rect">
            <a:avLst/>
          </a:prstGeom>
          <a:solidFill>
            <a:schemeClr val="accent1"/>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28" name="Google Shape;28;p4"/>
          <p:cNvSpPr/>
          <p:nvPr/>
        </p:nvSpPr>
        <p:spPr>
          <a:xfrm>
            <a:off x="0" y="5283733"/>
            <a:ext cx="12188825" cy="493600"/>
          </a:xfrm>
          <a:prstGeom prst="rect">
            <a:avLst/>
          </a:prstGeom>
          <a:solidFill>
            <a:schemeClr val="accent5"/>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29" name="Google Shape;29;p4"/>
          <p:cNvSpPr/>
          <p:nvPr/>
        </p:nvSpPr>
        <p:spPr>
          <a:xfrm>
            <a:off x="0" y="5777500"/>
            <a:ext cx="12188825" cy="1080400"/>
          </a:xfrm>
          <a:prstGeom prst="rect">
            <a:avLst/>
          </a:prstGeom>
          <a:solidFill>
            <a:schemeClr val="accent6"/>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30" name="Google Shape;30;p4"/>
          <p:cNvSpPr txBox="1">
            <a:spLocks noGrp="1"/>
          </p:cNvSpPr>
          <p:nvPr>
            <p:ph type="body" idx="1"/>
          </p:nvPr>
        </p:nvSpPr>
        <p:spPr>
          <a:xfrm>
            <a:off x="2074359" y="3067033"/>
            <a:ext cx="8040306" cy="806800"/>
          </a:xfrm>
          <a:prstGeom prst="rect">
            <a:avLst/>
          </a:prstGeom>
        </p:spPr>
        <p:txBody>
          <a:bodyPr spcFirstLastPara="1" wrap="square" lIns="91425" tIns="91425" rIns="91425" bIns="91425" anchor="ctr" anchorCtr="0">
            <a:noAutofit/>
          </a:bodyPr>
          <a:lstStyle>
            <a:lvl1pPr marL="609448" lvl="0" indent="-474015" algn="ctr" rtl="0">
              <a:spcBef>
                <a:spcPts val="800"/>
              </a:spcBef>
              <a:spcAft>
                <a:spcPts val="0"/>
              </a:spcAft>
              <a:buClr>
                <a:schemeClr val="lt1"/>
              </a:buClr>
              <a:buSzPts val="2000"/>
              <a:buChar char="▪"/>
              <a:defRPr sz="2666">
                <a:solidFill>
                  <a:schemeClr val="lt1"/>
                </a:solidFill>
              </a:defRPr>
            </a:lvl1pPr>
            <a:lvl2pPr marL="1218895" lvl="1" indent="-474015" algn="ctr" rtl="0">
              <a:spcBef>
                <a:spcPts val="0"/>
              </a:spcBef>
              <a:spcAft>
                <a:spcPts val="0"/>
              </a:spcAft>
              <a:buClr>
                <a:schemeClr val="lt1"/>
              </a:buClr>
              <a:buSzPts val="2000"/>
              <a:buChar char="▫"/>
              <a:defRPr sz="2666">
                <a:solidFill>
                  <a:schemeClr val="lt1"/>
                </a:solidFill>
              </a:defRPr>
            </a:lvl2pPr>
            <a:lvl3pPr marL="1828343" lvl="2" indent="-474015" algn="ctr" rtl="0">
              <a:spcBef>
                <a:spcPts val="0"/>
              </a:spcBef>
              <a:spcAft>
                <a:spcPts val="0"/>
              </a:spcAft>
              <a:buClr>
                <a:schemeClr val="lt1"/>
              </a:buClr>
              <a:buSzPts val="2000"/>
              <a:buChar char="■"/>
              <a:defRPr sz="2666">
                <a:solidFill>
                  <a:schemeClr val="lt1"/>
                </a:solidFill>
              </a:defRPr>
            </a:lvl3pPr>
            <a:lvl4pPr marL="2437790" lvl="3" indent="-474015" algn="ctr" rtl="0">
              <a:spcBef>
                <a:spcPts val="0"/>
              </a:spcBef>
              <a:spcAft>
                <a:spcPts val="0"/>
              </a:spcAft>
              <a:buClr>
                <a:schemeClr val="lt1"/>
              </a:buClr>
              <a:buSzPts val="2000"/>
              <a:buChar char="●"/>
              <a:defRPr sz="2666">
                <a:solidFill>
                  <a:schemeClr val="lt1"/>
                </a:solidFill>
              </a:defRPr>
            </a:lvl4pPr>
            <a:lvl5pPr marL="3047238" lvl="4" indent="-474015" algn="ctr" rtl="0">
              <a:spcBef>
                <a:spcPts val="0"/>
              </a:spcBef>
              <a:spcAft>
                <a:spcPts val="0"/>
              </a:spcAft>
              <a:buClr>
                <a:schemeClr val="lt1"/>
              </a:buClr>
              <a:buSzPts val="2000"/>
              <a:buChar char="○"/>
              <a:defRPr sz="2666">
                <a:solidFill>
                  <a:schemeClr val="lt1"/>
                </a:solidFill>
              </a:defRPr>
            </a:lvl5pPr>
            <a:lvl6pPr marL="3656686" lvl="5" indent="-474015" algn="ctr" rtl="0">
              <a:spcBef>
                <a:spcPts val="0"/>
              </a:spcBef>
              <a:spcAft>
                <a:spcPts val="0"/>
              </a:spcAft>
              <a:buClr>
                <a:schemeClr val="lt1"/>
              </a:buClr>
              <a:buSzPts val="2000"/>
              <a:buChar char="■"/>
              <a:defRPr sz="2666">
                <a:solidFill>
                  <a:schemeClr val="lt1"/>
                </a:solidFill>
              </a:defRPr>
            </a:lvl6pPr>
            <a:lvl7pPr marL="4266133" lvl="6" indent="-474015" algn="ctr" rtl="0">
              <a:spcBef>
                <a:spcPts val="0"/>
              </a:spcBef>
              <a:spcAft>
                <a:spcPts val="0"/>
              </a:spcAft>
              <a:buClr>
                <a:schemeClr val="lt1"/>
              </a:buClr>
              <a:buSzPts val="2000"/>
              <a:buChar char="●"/>
              <a:defRPr sz="2666">
                <a:solidFill>
                  <a:schemeClr val="lt1"/>
                </a:solidFill>
              </a:defRPr>
            </a:lvl7pPr>
            <a:lvl8pPr marL="4875581" lvl="7" indent="-474015" algn="ctr" rtl="0">
              <a:spcBef>
                <a:spcPts val="0"/>
              </a:spcBef>
              <a:spcAft>
                <a:spcPts val="0"/>
              </a:spcAft>
              <a:buClr>
                <a:schemeClr val="lt1"/>
              </a:buClr>
              <a:buSzPts val="2000"/>
              <a:buChar char="○"/>
              <a:defRPr sz="2666">
                <a:solidFill>
                  <a:schemeClr val="lt1"/>
                </a:solidFill>
              </a:defRPr>
            </a:lvl8pPr>
            <a:lvl9pPr marL="5485028" lvl="8" indent="-474015" algn="ctr">
              <a:spcBef>
                <a:spcPts val="0"/>
              </a:spcBef>
              <a:spcAft>
                <a:spcPts val="0"/>
              </a:spcAft>
              <a:buClr>
                <a:schemeClr val="lt1"/>
              </a:buClr>
              <a:buSzPts val="2000"/>
              <a:buChar char="■"/>
              <a:defRPr sz="2666">
                <a:solidFill>
                  <a:schemeClr val="lt1"/>
                </a:solidFill>
              </a:defRPr>
            </a:lvl9pPr>
          </a:lstStyle>
          <a:p>
            <a:endParaRPr/>
          </a:p>
        </p:txBody>
      </p:sp>
      <p:sp>
        <p:nvSpPr>
          <p:cNvPr id="31" name="Google Shape;31;p4"/>
          <p:cNvSpPr txBox="1">
            <a:spLocks noGrp="1"/>
          </p:cNvSpPr>
          <p:nvPr>
            <p:ph type="sldNum" idx="12"/>
          </p:nvPr>
        </p:nvSpPr>
        <p:spPr>
          <a:xfrm>
            <a:off x="-68049" y="6425867"/>
            <a:ext cx="465479" cy="432000"/>
          </a:xfrm>
          <a:prstGeom prst="rect">
            <a:avLst/>
          </a:prstGeom>
        </p:spPr>
        <p:txBody>
          <a:bodyPr spcFirstLastPara="1" wrap="square" lIns="91425" tIns="91425" rIns="91425" bIns="91425" anchor="t" anchorCtr="0">
            <a:noAutofit/>
          </a:bodyPr>
          <a:lstStyle>
            <a:lvl1pPr lvl="0" algn="ctr" rtl="0">
              <a:buNone/>
              <a:defRPr sz="1066">
                <a:solidFill>
                  <a:srgbClr val="FFFFFF"/>
                </a:solidFill>
                <a:latin typeface="Roboto Slab"/>
                <a:ea typeface="Roboto Slab"/>
                <a:cs typeface="Roboto Slab"/>
                <a:sym typeface="Roboto Slab"/>
              </a:defRPr>
            </a:lvl1pPr>
            <a:lvl2pPr lvl="1" algn="ctr" rtl="0">
              <a:buNone/>
              <a:defRPr sz="1066">
                <a:solidFill>
                  <a:srgbClr val="FFFFFF"/>
                </a:solidFill>
                <a:latin typeface="Roboto Slab"/>
                <a:ea typeface="Roboto Slab"/>
                <a:cs typeface="Roboto Slab"/>
                <a:sym typeface="Roboto Slab"/>
              </a:defRPr>
            </a:lvl2pPr>
            <a:lvl3pPr lvl="2" algn="ctr" rtl="0">
              <a:buNone/>
              <a:defRPr sz="1066">
                <a:solidFill>
                  <a:srgbClr val="FFFFFF"/>
                </a:solidFill>
                <a:latin typeface="Roboto Slab"/>
                <a:ea typeface="Roboto Slab"/>
                <a:cs typeface="Roboto Slab"/>
                <a:sym typeface="Roboto Slab"/>
              </a:defRPr>
            </a:lvl3pPr>
            <a:lvl4pPr lvl="3" algn="ctr" rtl="0">
              <a:buNone/>
              <a:defRPr sz="1066">
                <a:solidFill>
                  <a:srgbClr val="FFFFFF"/>
                </a:solidFill>
                <a:latin typeface="Roboto Slab"/>
                <a:ea typeface="Roboto Slab"/>
                <a:cs typeface="Roboto Slab"/>
                <a:sym typeface="Roboto Slab"/>
              </a:defRPr>
            </a:lvl4pPr>
            <a:lvl5pPr lvl="4" algn="ctr" rtl="0">
              <a:buNone/>
              <a:defRPr sz="1066">
                <a:solidFill>
                  <a:srgbClr val="FFFFFF"/>
                </a:solidFill>
                <a:latin typeface="Roboto Slab"/>
                <a:ea typeface="Roboto Slab"/>
                <a:cs typeface="Roboto Slab"/>
                <a:sym typeface="Roboto Slab"/>
              </a:defRPr>
            </a:lvl5pPr>
            <a:lvl6pPr lvl="5" algn="ctr" rtl="0">
              <a:buNone/>
              <a:defRPr sz="1066">
                <a:solidFill>
                  <a:srgbClr val="FFFFFF"/>
                </a:solidFill>
                <a:latin typeface="Roboto Slab"/>
                <a:ea typeface="Roboto Slab"/>
                <a:cs typeface="Roboto Slab"/>
                <a:sym typeface="Roboto Slab"/>
              </a:defRPr>
            </a:lvl6pPr>
            <a:lvl7pPr lvl="6" algn="ctr" rtl="0">
              <a:buNone/>
              <a:defRPr sz="1066">
                <a:solidFill>
                  <a:srgbClr val="FFFFFF"/>
                </a:solidFill>
                <a:latin typeface="Roboto Slab"/>
                <a:ea typeface="Roboto Slab"/>
                <a:cs typeface="Roboto Slab"/>
                <a:sym typeface="Roboto Slab"/>
              </a:defRPr>
            </a:lvl7pPr>
            <a:lvl8pPr lvl="7" algn="ctr" rtl="0">
              <a:buNone/>
              <a:defRPr sz="1066">
                <a:solidFill>
                  <a:srgbClr val="FFFFFF"/>
                </a:solidFill>
                <a:latin typeface="Roboto Slab"/>
                <a:ea typeface="Roboto Slab"/>
                <a:cs typeface="Roboto Slab"/>
                <a:sym typeface="Roboto Slab"/>
              </a:defRPr>
            </a:lvl8pPr>
            <a:lvl9pPr lvl="8" algn="ctr" rtl="0">
              <a:buNone/>
              <a:defRPr sz="1066">
                <a:solidFill>
                  <a:srgbClr val="FFFFFF"/>
                </a:solidFill>
                <a:latin typeface="Roboto Slab"/>
                <a:ea typeface="Roboto Slab"/>
                <a:cs typeface="Roboto Slab"/>
                <a:sym typeface="Roboto Slab"/>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785482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sp>
        <p:nvSpPr>
          <p:cNvPr id="33" name="Google Shape;33;p5"/>
          <p:cNvSpPr/>
          <p:nvPr/>
        </p:nvSpPr>
        <p:spPr>
          <a:xfrm>
            <a:off x="0" y="0"/>
            <a:ext cx="329514" cy="707600"/>
          </a:xfrm>
          <a:prstGeom prst="rect">
            <a:avLst/>
          </a:prstGeom>
          <a:solidFill>
            <a:schemeClr val="accent2"/>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solidFill>
                <a:srgbClr val="114454"/>
              </a:solidFill>
            </a:endParaRPr>
          </a:p>
        </p:txBody>
      </p:sp>
      <p:sp>
        <p:nvSpPr>
          <p:cNvPr id="34" name="Google Shape;34;p5"/>
          <p:cNvSpPr/>
          <p:nvPr/>
        </p:nvSpPr>
        <p:spPr>
          <a:xfrm>
            <a:off x="0" y="667500"/>
            <a:ext cx="6094413" cy="1411600"/>
          </a:xfrm>
          <a:prstGeom prst="rect">
            <a:avLst/>
          </a:prstGeom>
          <a:solidFill>
            <a:schemeClr val="accent1"/>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35" name="Google Shape;35;p5"/>
          <p:cNvSpPr/>
          <p:nvPr/>
        </p:nvSpPr>
        <p:spPr>
          <a:xfrm>
            <a:off x="0" y="2071208"/>
            <a:ext cx="329514" cy="2043600"/>
          </a:xfrm>
          <a:prstGeom prst="rect">
            <a:avLst/>
          </a:prstGeom>
          <a:solidFill>
            <a:schemeClr val="accent4"/>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36" name="Google Shape;36;p5"/>
          <p:cNvSpPr/>
          <p:nvPr/>
        </p:nvSpPr>
        <p:spPr>
          <a:xfrm>
            <a:off x="0" y="4114800"/>
            <a:ext cx="329514" cy="807200"/>
          </a:xfrm>
          <a:prstGeom prst="rect">
            <a:avLst/>
          </a:prstGeom>
          <a:solidFill>
            <a:schemeClr val="accent5"/>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37" name="Google Shape;37;p5"/>
          <p:cNvSpPr/>
          <p:nvPr/>
        </p:nvSpPr>
        <p:spPr>
          <a:xfrm>
            <a:off x="0" y="4922000"/>
            <a:ext cx="329514" cy="1936000"/>
          </a:xfrm>
          <a:prstGeom prst="rect">
            <a:avLst/>
          </a:prstGeom>
          <a:solidFill>
            <a:schemeClr val="accent6"/>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cxnSp>
        <p:nvCxnSpPr>
          <p:cNvPr id="38" name="Google Shape;38;p5"/>
          <p:cNvCxnSpPr/>
          <p:nvPr/>
        </p:nvCxnSpPr>
        <p:spPr>
          <a:xfrm>
            <a:off x="1382906" y="1079633"/>
            <a:ext cx="0" cy="627600"/>
          </a:xfrm>
          <a:prstGeom prst="straightConnector1">
            <a:avLst/>
          </a:prstGeom>
          <a:noFill/>
          <a:ln w="9525" cap="flat" cmpd="sng">
            <a:solidFill>
              <a:schemeClr val="accent2"/>
            </a:solidFill>
            <a:prstDash val="solid"/>
            <a:round/>
            <a:headEnd type="none" w="med" len="med"/>
            <a:tailEnd type="none" w="med" len="med"/>
          </a:ln>
        </p:spPr>
      </p:cxnSp>
      <p:sp>
        <p:nvSpPr>
          <p:cNvPr id="39" name="Google Shape;39;p5"/>
          <p:cNvSpPr txBox="1">
            <a:spLocks noGrp="1"/>
          </p:cNvSpPr>
          <p:nvPr>
            <p:ph type="title"/>
          </p:nvPr>
        </p:nvSpPr>
        <p:spPr>
          <a:xfrm>
            <a:off x="1527635" y="707633"/>
            <a:ext cx="4277286" cy="1371600"/>
          </a:xfrm>
          <a:prstGeom prst="rect">
            <a:avLst/>
          </a:prstGeom>
        </p:spPr>
        <p:txBody>
          <a:bodyPr spcFirstLastPara="1" wrap="square" lIns="91425" tIns="91425" rIns="91425" bIns="91425" anchor="ctr"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40" name="Google Shape;40;p5"/>
          <p:cNvSpPr txBox="1">
            <a:spLocks noGrp="1"/>
          </p:cNvSpPr>
          <p:nvPr>
            <p:ph type="body" idx="1"/>
          </p:nvPr>
        </p:nvSpPr>
        <p:spPr>
          <a:xfrm>
            <a:off x="1527635" y="2356367"/>
            <a:ext cx="10051782" cy="4211600"/>
          </a:xfrm>
          <a:prstGeom prst="rect">
            <a:avLst/>
          </a:prstGeom>
        </p:spPr>
        <p:txBody>
          <a:bodyPr spcFirstLastPara="1" wrap="square" lIns="91425" tIns="91425" rIns="91425" bIns="91425" anchor="t" anchorCtr="0">
            <a:noAutofit/>
          </a:bodyPr>
          <a:lstStyle>
            <a:lvl1pPr marL="609448" lvl="0" indent="-541731">
              <a:spcBef>
                <a:spcPts val="800"/>
              </a:spcBef>
              <a:spcAft>
                <a:spcPts val="0"/>
              </a:spcAft>
              <a:buSzPts val="2800"/>
              <a:buChar char="▪"/>
              <a:defRPr sz="3732"/>
            </a:lvl1pPr>
            <a:lvl2pPr marL="1218895" lvl="1" indent="-541731">
              <a:spcBef>
                <a:spcPts val="0"/>
              </a:spcBef>
              <a:spcAft>
                <a:spcPts val="0"/>
              </a:spcAft>
              <a:buSzPts val="2800"/>
              <a:buChar char="▫"/>
              <a:defRPr sz="3732"/>
            </a:lvl2pPr>
            <a:lvl3pPr marL="1828343" lvl="2" indent="-541731">
              <a:spcBef>
                <a:spcPts val="0"/>
              </a:spcBef>
              <a:spcAft>
                <a:spcPts val="0"/>
              </a:spcAft>
              <a:buSzPts val="2800"/>
              <a:buChar char="■"/>
              <a:defRPr sz="3732"/>
            </a:lvl3pPr>
            <a:lvl4pPr marL="2437790" lvl="3" indent="-541731">
              <a:spcBef>
                <a:spcPts val="0"/>
              </a:spcBef>
              <a:spcAft>
                <a:spcPts val="0"/>
              </a:spcAft>
              <a:buSzPts val="2800"/>
              <a:buChar char="●"/>
              <a:defRPr sz="3732"/>
            </a:lvl4pPr>
            <a:lvl5pPr marL="3047238" lvl="4" indent="-541731">
              <a:spcBef>
                <a:spcPts val="0"/>
              </a:spcBef>
              <a:spcAft>
                <a:spcPts val="0"/>
              </a:spcAft>
              <a:buSzPts val="2800"/>
              <a:buChar char="○"/>
              <a:defRPr sz="3732"/>
            </a:lvl5pPr>
            <a:lvl6pPr marL="3656686" lvl="5" indent="-541731">
              <a:spcBef>
                <a:spcPts val="0"/>
              </a:spcBef>
              <a:spcAft>
                <a:spcPts val="0"/>
              </a:spcAft>
              <a:buSzPts val="2800"/>
              <a:buChar char="■"/>
              <a:defRPr sz="3732"/>
            </a:lvl6pPr>
            <a:lvl7pPr marL="4266133" lvl="6" indent="-541731">
              <a:spcBef>
                <a:spcPts val="0"/>
              </a:spcBef>
              <a:spcAft>
                <a:spcPts val="0"/>
              </a:spcAft>
              <a:buSzPts val="2800"/>
              <a:buChar char="●"/>
              <a:defRPr sz="3732"/>
            </a:lvl7pPr>
            <a:lvl8pPr marL="4875581" lvl="7" indent="-541731">
              <a:spcBef>
                <a:spcPts val="0"/>
              </a:spcBef>
              <a:spcAft>
                <a:spcPts val="0"/>
              </a:spcAft>
              <a:buSzPts val="2800"/>
              <a:buChar char="○"/>
              <a:defRPr sz="3732"/>
            </a:lvl8pPr>
            <a:lvl9pPr marL="5485028" lvl="8" indent="-541731">
              <a:spcBef>
                <a:spcPts val="0"/>
              </a:spcBef>
              <a:spcAft>
                <a:spcPts val="0"/>
              </a:spcAft>
              <a:buSzPts val="2800"/>
              <a:buChar char="■"/>
              <a:defRPr sz="3732"/>
            </a:lvl9pPr>
          </a:lstStyle>
          <a:p>
            <a:endParaRPr/>
          </a:p>
        </p:txBody>
      </p:sp>
      <p:sp>
        <p:nvSpPr>
          <p:cNvPr id="41" name="Google Shape;41;p5"/>
          <p:cNvSpPr txBox="1">
            <a:spLocks noGrp="1"/>
          </p:cNvSpPr>
          <p:nvPr>
            <p:ph type="sldNum" idx="12"/>
          </p:nvPr>
        </p:nvSpPr>
        <p:spPr>
          <a:xfrm>
            <a:off x="-68049" y="6425867"/>
            <a:ext cx="465479" cy="432000"/>
          </a:xfrm>
          <a:prstGeom prst="rect">
            <a:avLst/>
          </a:prstGeom>
        </p:spPr>
        <p:txBody>
          <a:bodyPr spcFirstLastPara="1" wrap="square" lIns="91425" tIns="91425" rIns="91425" bIns="91425" anchor="t" anchorCtr="0">
            <a:noAutofit/>
          </a:bodyPr>
          <a:lstStyle>
            <a:lvl1pPr lvl="0" algn="ctr" rtl="0">
              <a:buNone/>
              <a:defRPr sz="1066">
                <a:solidFill>
                  <a:srgbClr val="FFFFFF"/>
                </a:solidFill>
                <a:latin typeface="Roboto Slab"/>
                <a:ea typeface="Roboto Slab"/>
                <a:cs typeface="Roboto Slab"/>
                <a:sym typeface="Roboto Slab"/>
              </a:defRPr>
            </a:lvl1pPr>
            <a:lvl2pPr lvl="1" algn="ctr" rtl="0">
              <a:buNone/>
              <a:defRPr sz="1066">
                <a:solidFill>
                  <a:srgbClr val="FFFFFF"/>
                </a:solidFill>
                <a:latin typeface="Roboto Slab"/>
                <a:ea typeface="Roboto Slab"/>
                <a:cs typeface="Roboto Slab"/>
                <a:sym typeface="Roboto Slab"/>
              </a:defRPr>
            </a:lvl2pPr>
            <a:lvl3pPr lvl="2" algn="ctr" rtl="0">
              <a:buNone/>
              <a:defRPr sz="1066">
                <a:solidFill>
                  <a:srgbClr val="FFFFFF"/>
                </a:solidFill>
                <a:latin typeface="Roboto Slab"/>
                <a:ea typeface="Roboto Slab"/>
                <a:cs typeface="Roboto Slab"/>
                <a:sym typeface="Roboto Slab"/>
              </a:defRPr>
            </a:lvl3pPr>
            <a:lvl4pPr lvl="3" algn="ctr" rtl="0">
              <a:buNone/>
              <a:defRPr sz="1066">
                <a:solidFill>
                  <a:srgbClr val="FFFFFF"/>
                </a:solidFill>
                <a:latin typeface="Roboto Slab"/>
                <a:ea typeface="Roboto Slab"/>
                <a:cs typeface="Roboto Slab"/>
                <a:sym typeface="Roboto Slab"/>
              </a:defRPr>
            </a:lvl4pPr>
            <a:lvl5pPr lvl="4" algn="ctr" rtl="0">
              <a:buNone/>
              <a:defRPr sz="1066">
                <a:solidFill>
                  <a:srgbClr val="FFFFFF"/>
                </a:solidFill>
                <a:latin typeface="Roboto Slab"/>
                <a:ea typeface="Roboto Slab"/>
                <a:cs typeface="Roboto Slab"/>
                <a:sym typeface="Roboto Slab"/>
              </a:defRPr>
            </a:lvl5pPr>
            <a:lvl6pPr lvl="5" algn="ctr" rtl="0">
              <a:buNone/>
              <a:defRPr sz="1066">
                <a:solidFill>
                  <a:srgbClr val="FFFFFF"/>
                </a:solidFill>
                <a:latin typeface="Roboto Slab"/>
                <a:ea typeface="Roboto Slab"/>
                <a:cs typeface="Roboto Slab"/>
                <a:sym typeface="Roboto Slab"/>
              </a:defRPr>
            </a:lvl6pPr>
            <a:lvl7pPr lvl="6" algn="ctr" rtl="0">
              <a:buNone/>
              <a:defRPr sz="1066">
                <a:solidFill>
                  <a:srgbClr val="FFFFFF"/>
                </a:solidFill>
                <a:latin typeface="Roboto Slab"/>
                <a:ea typeface="Roboto Slab"/>
                <a:cs typeface="Roboto Slab"/>
                <a:sym typeface="Roboto Slab"/>
              </a:defRPr>
            </a:lvl7pPr>
            <a:lvl8pPr lvl="7" algn="ctr" rtl="0">
              <a:buNone/>
              <a:defRPr sz="1066">
                <a:solidFill>
                  <a:srgbClr val="FFFFFF"/>
                </a:solidFill>
                <a:latin typeface="Roboto Slab"/>
                <a:ea typeface="Roboto Slab"/>
                <a:cs typeface="Roboto Slab"/>
                <a:sym typeface="Roboto Slab"/>
              </a:defRPr>
            </a:lvl8pPr>
            <a:lvl9pPr lvl="8" algn="ctr" rtl="0">
              <a:buNone/>
              <a:defRPr sz="1066">
                <a:solidFill>
                  <a:srgbClr val="FFFFFF"/>
                </a:solidFill>
                <a:latin typeface="Roboto Slab"/>
                <a:ea typeface="Roboto Slab"/>
                <a:cs typeface="Roboto Slab"/>
                <a:sym typeface="Roboto Slab"/>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673477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42"/>
        <p:cNvGrpSpPr/>
        <p:nvPr/>
      </p:nvGrpSpPr>
      <p:grpSpPr>
        <a:xfrm>
          <a:off x="0" y="0"/>
          <a:ext cx="0" cy="0"/>
          <a:chOff x="0" y="0"/>
          <a:chExt cx="0" cy="0"/>
        </a:xfrm>
      </p:grpSpPr>
      <p:sp>
        <p:nvSpPr>
          <p:cNvPr id="43" name="Google Shape;43;p6"/>
          <p:cNvSpPr/>
          <p:nvPr/>
        </p:nvSpPr>
        <p:spPr>
          <a:xfrm>
            <a:off x="0" y="0"/>
            <a:ext cx="329514" cy="707600"/>
          </a:xfrm>
          <a:prstGeom prst="rect">
            <a:avLst/>
          </a:prstGeom>
          <a:solidFill>
            <a:schemeClr val="accent2"/>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solidFill>
                <a:srgbClr val="114454"/>
              </a:solidFill>
            </a:endParaRPr>
          </a:p>
        </p:txBody>
      </p:sp>
      <p:sp>
        <p:nvSpPr>
          <p:cNvPr id="44" name="Google Shape;44;p6"/>
          <p:cNvSpPr/>
          <p:nvPr/>
        </p:nvSpPr>
        <p:spPr>
          <a:xfrm>
            <a:off x="0" y="667500"/>
            <a:ext cx="6094413" cy="1411600"/>
          </a:xfrm>
          <a:prstGeom prst="rect">
            <a:avLst/>
          </a:prstGeom>
          <a:solidFill>
            <a:schemeClr val="accent1"/>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45" name="Google Shape;45;p6"/>
          <p:cNvSpPr/>
          <p:nvPr/>
        </p:nvSpPr>
        <p:spPr>
          <a:xfrm>
            <a:off x="0" y="2071208"/>
            <a:ext cx="329514" cy="2043600"/>
          </a:xfrm>
          <a:prstGeom prst="rect">
            <a:avLst/>
          </a:prstGeom>
          <a:solidFill>
            <a:schemeClr val="accent4"/>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46" name="Google Shape;46;p6"/>
          <p:cNvSpPr/>
          <p:nvPr/>
        </p:nvSpPr>
        <p:spPr>
          <a:xfrm>
            <a:off x="0" y="4114800"/>
            <a:ext cx="329514" cy="807200"/>
          </a:xfrm>
          <a:prstGeom prst="rect">
            <a:avLst/>
          </a:prstGeom>
          <a:solidFill>
            <a:schemeClr val="accent5"/>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47" name="Google Shape;47;p6"/>
          <p:cNvSpPr/>
          <p:nvPr/>
        </p:nvSpPr>
        <p:spPr>
          <a:xfrm>
            <a:off x="0" y="4922000"/>
            <a:ext cx="329514" cy="1936000"/>
          </a:xfrm>
          <a:prstGeom prst="rect">
            <a:avLst/>
          </a:prstGeom>
          <a:solidFill>
            <a:schemeClr val="accent6"/>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cxnSp>
        <p:nvCxnSpPr>
          <p:cNvPr id="48" name="Google Shape;48;p6"/>
          <p:cNvCxnSpPr/>
          <p:nvPr/>
        </p:nvCxnSpPr>
        <p:spPr>
          <a:xfrm>
            <a:off x="1382906" y="1079633"/>
            <a:ext cx="0" cy="627600"/>
          </a:xfrm>
          <a:prstGeom prst="straightConnector1">
            <a:avLst/>
          </a:prstGeom>
          <a:noFill/>
          <a:ln w="9525" cap="flat" cmpd="sng">
            <a:solidFill>
              <a:schemeClr val="accent2"/>
            </a:solidFill>
            <a:prstDash val="solid"/>
            <a:round/>
            <a:headEnd type="none" w="med" len="med"/>
            <a:tailEnd type="none" w="med" len="med"/>
          </a:ln>
        </p:spPr>
      </p:cxnSp>
      <p:sp>
        <p:nvSpPr>
          <p:cNvPr id="49" name="Google Shape;49;p6"/>
          <p:cNvSpPr txBox="1">
            <a:spLocks noGrp="1"/>
          </p:cNvSpPr>
          <p:nvPr>
            <p:ph type="title"/>
          </p:nvPr>
        </p:nvSpPr>
        <p:spPr>
          <a:xfrm>
            <a:off x="1527635" y="707633"/>
            <a:ext cx="4277286" cy="1371600"/>
          </a:xfrm>
          <a:prstGeom prst="rect">
            <a:avLst/>
          </a:prstGeom>
        </p:spPr>
        <p:txBody>
          <a:bodyPr spcFirstLastPara="1" wrap="square" lIns="91425" tIns="91425" rIns="91425" bIns="91425" anchor="ctr"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50" name="Google Shape;50;p6"/>
          <p:cNvSpPr txBox="1">
            <a:spLocks noGrp="1"/>
          </p:cNvSpPr>
          <p:nvPr>
            <p:ph type="body" idx="1"/>
          </p:nvPr>
        </p:nvSpPr>
        <p:spPr>
          <a:xfrm>
            <a:off x="1527635" y="2356367"/>
            <a:ext cx="4879129" cy="4211600"/>
          </a:xfrm>
          <a:prstGeom prst="rect">
            <a:avLst/>
          </a:prstGeom>
        </p:spPr>
        <p:txBody>
          <a:bodyPr spcFirstLastPara="1" wrap="square" lIns="91425" tIns="91425" rIns="91425" bIns="91425" anchor="t" anchorCtr="0">
            <a:noAutofit/>
          </a:bodyPr>
          <a:lstStyle>
            <a:lvl1pPr marL="609448" lvl="0" indent="-474015">
              <a:spcBef>
                <a:spcPts val="800"/>
              </a:spcBef>
              <a:spcAft>
                <a:spcPts val="0"/>
              </a:spcAft>
              <a:buSzPts val="2000"/>
              <a:buChar char="▪"/>
              <a:defRPr sz="2666"/>
            </a:lvl1pPr>
            <a:lvl2pPr marL="1218895" lvl="1" indent="-474015">
              <a:spcBef>
                <a:spcPts val="0"/>
              </a:spcBef>
              <a:spcAft>
                <a:spcPts val="0"/>
              </a:spcAft>
              <a:buSzPts val="2000"/>
              <a:buChar char="▫"/>
              <a:defRPr sz="2666"/>
            </a:lvl2pPr>
            <a:lvl3pPr marL="1828343" lvl="2" indent="-474015">
              <a:spcBef>
                <a:spcPts val="0"/>
              </a:spcBef>
              <a:spcAft>
                <a:spcPts val="0"/>
              </a:spcAft>
              <a:buSzPts val="2000"/>
              <a:buChar char="■"/>
              <a:defRPr sz="2666"/>
            </a:lvl3pPr>
            <a:lvl4pPr marL="2437790" lvl="3" indent="-474015">
              <a:spcBef>
                <a:spcPts val="0"/>
              </a:spcBef>
              <a:spcAft>
                <a:spcPts val="0"/>
              </a:spcAft>
              <a:buSzPts val="2000"/>
              <a:buChar char="●"/>
              <a:defRPr sz="2666"/>
            </a:lvl4pPr>
            <a:lvl5pPr marL="3047238" lvl="4" indent="-474015">
              <a:spcBef>
                <a:spcPts val="0"/>
              </a:spcBef>
              <a:spcAft>
                <a:spcPts val="0"/>
              </a:spcAft>
              <a:buSzPts val="2000"/>
              <a:buChar char="○"/>
              <a:defRPr sz="2666"/>
            </a:lvl5pPr>
            <a:lvl6pPr marL="3656686" lvl="5" indent="-474015">
              <a:spcBef>
                <a:spcPts val="0"/>
              </a:spcBef>
              <a:spcAft>
                <a:spcPts val="0"/>
              </a:spcAft>
              <a:buSzPts val="2000"/>
              <a:buChar char="■"/>
              <a:defRPr sz="2666"/>
            </a:lvl6pPr>
            <a:lvl7pPr marL="4266133" lvl="6" indent="-474015">
              <a:spcBef>
                <a:spcPts val="0"/>
              </a:spcBef>
              <a:spcAft>
                <a:spcPts val="0"/>
              </a:spcAft>
              <a:buSzPts val="2000"/>
              <a:buChar char="●"/>
              <a:defRPr sz="2666"/>
            </a:lvl7pPr>
            <a:lvl8pPr marL="4875581" lvl="7" indent="-474015">
              <a:spcBef>
                <a:spcPts val="0"/>
              </a:spcBef>
              <a:spcAft>
                <a:spcPts val="0"/>
              </a:spcAft>
              <a:buSzPts val="2000"/>
              <a:buChar char="○"/>
              <a:defRPr sz="2666"/>
            </a:lvl8pPr>
            <a:lvl9pPr marL="5485028" lvl="8" indent="-474015">
              <a:spcBef>
                <a:spcPts val="0"/>
              </a:spcBef>
              <a:spcAft>
                <a:spcPts val="0"/>
              </a:spcAft>
              <a:buSzPts val="2000"/>
              <a:buChar char="■"/>
              <a:defRPr sz="2666"/>
            </a:lvl9pPr>
          </a:lstStyle>
          <a:p>
            <a:endParaRPr/>
          </a:p>
        </p:txBody>
      </p:sp>
      <p:sp>
        <p:nvSpPr>
          <p:cNvPr id="51" name="Google Shape;51;p6"/>
          <p:cNvSpPr txBox="1">
            <a:spLocks noGrp="1"/>
          </p:cNvSpPr>
          <p:nvPr>
            <p:ph type="body" idx="2"/>
          </p:nvPr>
        </p:nvSpPr>
        <p:spPr>
          <a:xfrm>
            <a:off x="6700419" y="2356367"/>
            <a:ext cx="4879129" cy="4211600"/>
          </a:xfrm>
          <a:prstGeom prst="rect">
            <a:avLst/>
          </a:prstGeom>
        </p:spPr>
        <p:txBody>
          <a:bodyPr spcFirstLastPara="1" wrap="square" lIns="91425" tIns="91425" rIns="91425" bIns="91425" anchor="t" anchorCtr="0">
            <a:noAutofit/>
          </a:bodyPr>
          <a:lstStyle>
            <a:lvl1pPr marL="609448" lvl="0" indent="-474015">
              <a:spcBef>
                <a:spcPts val="800"/>
              </a:spcBef>
              <a:spcAft>
                <a:spcPts val="0"/>
              </a:spcAft>
              <a:buSzPts val="2000"/>
              <a:buChar char="▪"/>
              <a:defRPr sz="2666"/>
            </a:lvl1pPr>
            <a:lvl2pPr marL="1218895" lvl="1" indent="-474015">
              <a:spcBef>
                <a:spcPts val="0"/>
              </a:spcBef>
              <a:spcAft>
                <a:spcPts val="0"/>
              </a:spcAft>
              <a:buSzPts val="2000"/>
              <a:buChar char="▫"/>
              <a:defRPr sz="2666"/>
            </a:lvl2pPr>
            <a:lvl3pPr marL="1828343" lvl="2" indent="-474015">
              <a:spcBef>
                <a:spcPts val="0"/>
              </a:spcBef>
              <a:spcAft>
                <a:spcPts val="0"/>
              </a:spcAft>
              <a:buSzPts val="2000"/>
              <a:buChar char="■"/>
              <a:defRPr sz="2666"/>
            </a:lvl3pPr>
            <a:lvl4pPr marL="2437790" lvl="3" indent="-474015">
              <a:spcBef>
                <a:spcPts val="0"/>
              </a:spcBef>
              <a:spcAft>
                <a:spcPts val="0"/>
              </a:spcAft>
              <a:buSzPts val="2000"/>
              <a:buChar char="●"/>
              <a:defRPr sz="2666"/>
            </a:lvl4pPr>
            <a:lvl5pPr marL="3047238" lvl="4" indent="-474015">
              <a:spcBef>
                <a:spcPts val="0"/>
              </a:spcBef>
              <a:spcAft>
                <a:spcPts val="0"/>
              </a:spcAft>
              <a:buSzPts val="2000"/>
              <a:buChar char="○"/>
              <a:defRPr sz="2666"/>
            </a:lvl5pPr>
            <a:lvl6pPr marL="3656686" lvl="5" indent="-474015">
              <a:spcBef>
                <a:spcPts val="0"/>
              </a:spcBef>
              <a:spcAft>
                <a:spcPts val="0"/>
              </a:spcAft>
              <a:buSzPts val="2000"/>
              <a:buChar char="■"/>
              <a:defRPr sz="2666"/>
            </a:lvl6pPr>
            <a:lvl7pPr marL="4266133" lvl="6" indent="-474015">
              <a:spcBef>
                <a:spcPts val="0"/>
              </a:spcBef>
              <a:spcAft>
                <a:spcPts val="0"/>
              </a:spcAft>
              <a:buSzPts val="2000"/>
              <a:buChar char="●"/>
              <a:defRPr sz="2666"/>
            </a:lvl7pPr>
            <a:lvl8pPr marL="4875581" lvl="7" indent="-474015">
              <a:spcBef>
                <a:spcPts val="0"/>
              </a:spcBef>
              <a:spcAft>
                <a:spcPts val="0"/>
              </a:spcAft>
              <a:buSzPts val="2000"/>
              <a:buChar char="○"/>
              <a:defRPr sz="2666"/>
            </a:lvl8pPr>
            <a:lvl9pPr marL="5485028" lvl="8" indent="-474015">
              <a:spcBef>
                <a:spcPts val="0"/>
              </a:spcBef>
              <a:spcAft>
                <a:spcPts val="0"/>
              </a:spcAft>
              <a:buSzPts val="2000"/>
              <a:buChar char="■"/>
              <a:defRPr sz="2666"/>
            </a:lvl9pPr>
          </a:lstStyle>
          <a:p>
            <a:endParaRPr/>
          </a:p>
        </p:txBody>
      </p:sp>
      <p:sp>
        <p:nvSpPr>
          <p:cNvPr id="52" name="Google Shape;52;p6"/>
          <p:cNvSpPr txBox="1">
            <a:spLocks noGrp="1"/>
          </p:cNvSpPr>
          <p:nvPr>
            <p:ph type="sldNum" idx="12"/>
          </p:nvPr>
        </p:nvSpPr>
        <p:spPr>
          <a:xfrm>
            <a:off x="-68049" y="6425867"/>
            <a:ext cx="465479" cy="432000"/>
          </a:xfrm>
          <a:prstGeom prst="rect">
            <a:avLst/>
          </a:prstGeom>
        </p:spPr>
        <p:txBody>
          <a:bodyPr spcFirstLastPara="1" wrap="square" lIns="91425" tIns="91425" rIns="91425" bIns="91425" anchor="t" anchorCtr="0">
            <a:noAutofit/>
          </a:bodyPr>
          <a:lstStyle>
            <a:lvl1pPr lvl="0" algn="ctr" rtl="0">
              <a:buNone/>
              <a:defRPr sz="1066">
                <a:solidFill>
                  <a:srgbClr val="FFFFFF"/>
                </a:solidFill>
                <a:latin typeface="Roboto Slab"/>
                <a:ea typeface="Roboto Slab"/>
                <a:cs typeface="Roboto Slab"/>
                <a:sym typeface="Roboto Slab"/>
              </a:defRPr>
            </a:lvl1pPr>
            <a:lvl2pPr lvl="1" algn="ctr" rtl="0">
              <a:buNone/>
              <a:defRPr sz="1066">
                <a:solidFill>
                  <a:srgbClr val="FFFFFF"/>
                </a:solidFill>
                <a:latin typeface="Roboto Slab"/>
                <a:ea typeface="Roboto Slab"/>
                <a:cs typeface="Roboto Slab"/>
                <a:sym typeface="Roboto Slab"/>
              </a:defRPr>
            </a:lvl2pPr>
            <a:lvl3pPr lvl="2" algn="ctr" rtl="0">
              <a:buNone/>
              <a:defRPr sz="1066">
                <a:solidFill>
                  <a:srgbClr val="FFFFFF"/>
                </a:solidFill>
                <a:latin typeface="Roboto Slab"/>
                <a:ea typeface="Roboto Slab"/>
                <a:cs typeface="Roboto Slab"/>
                <a:sym typeface="Roboto Slab"/>
              </a:defRPr>
            </a:lvl3pPr>
            <a:lvl4pPr lvl="3" algn="ctr" rtl="0">
              <a:buNone/>
              <a:defRPr sz="1066">
                <a:solidFill>
                  <a:srgbClr val="FFFFFF"/>
                </a:solidFill>
                <a:latin typeface="Roboto Slab"/>
                <a:ea typeface="Roboto Slab"/>
                <a:cs typeface="Roboto Slab"/>
                <a:sym typeface="Roboto Slab"/>
              </a:defRPr>
            </a:lvl4pPr>
            <a:lvl5pPr lvl="4" algn="ctr" rtl="0">
              <a:buNone/>
              <a:defRPr sz="1066">
                <a:solidFill>
                  <a:srgbClr val="FFFFFF"/>
                </a:solidFill>
                <a:latin typeface="Roboto Slab"/>
                <a:ea typeface="Roboto Slab"/>
                <a:cs typeface="Roboto Slab"/>
                <a:sym typeface="Roboto Slab"/>
              </a:defRPr>
            </a:lvl5pPr>
            <a:lvl6pPr lvl="5" algn="ctr" rtl="0">
              <a:buNone/>
              <a:defRPr sz="1066">
                <a:solidFill>
                  <a:srgbClr val="FFFFFF"/>
                </a:solidFill>
                <a:latin typeface="Roboto Slab"/>
                <a:ea typeface="Roboto Slab"/>
                <a:cs typeface="Roboto Slab"/>
                <a:sym typeface="Roboto Slab"/>
              </a:defRPr>
            </a:lvl6pPr>
            <a:lvl7pPr lvl="6" algn="ctr" rtl="0">
              <a:buNone/>
              <a:defRPr sz="1066">
                <a:solidFill>
                  <a:srgbClr val="FFFFFF"/>
                </a:solidFill>
                <a:latin typeface="Roboto Slab"/>
                <a:ea typeface="Roboto Slab"/>
                <a:cs typeface="Roboto Slab"/>
                <a:sym typeface="Roboto Slab"/>
              </a:defRPr>
            </a:lvl7pPr>
            <a:lvl8pPr lvl="7" algn="ctr" rtl="0">
              <a:buNone/>
              <a:defRPr sz="1066">
                <a:solidFill>
                  <a:srgbClr val="FFFFFF"/>
                </a:solidFill>
                <a:latin typeface="Roboto Slab"/>
                <a:ea typeface="Roboto Slab"/>
                <a:cs typeface="Roboto Slab"/>
                <a:sym typeface="Roboto Slab"/>
              </a:defRPr>
            </a:lvl8pPr>
            <a:lvl9pPr lvl="8" algn="ctr" rtl="0">
              <a:buNone/>
              <a:defRPr sz="1066">
                <a:solidFill>
                  <a:srgbClr val="FFFFFF"/>
                </a:solidFill>
                <a:latin typeface="Roboto Slab"/>
                <a:ea typeface="Roboto Slab"/>
                <a:cs typeface="Roboto Slab"/>
                <a:sym typeface="Roboto Slab"/>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41842741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53"/>
        <p:cNvGrpSpPr/>
        <p:nvPr/>
      </p:nvGrpSpPr>
      <p:grpSpPr>
        <a:xfrm>
          <a:off x="0" y="0"/>
          <a:ext cx="0" cy="0"/>
          <a:chOff x="0" y="0"/>
          <a:chExt cx="0" cy="0"/>
        </a:xfrm>
      </p:grpSpPr>
      <p:sp>
        <p:nvSpPr>
          <p:cNvPr id="54" name="Google Shape;54;p7"/>
          <p:cNvSpPr/>
          <p:nvPr/>
        </p:nvSpPr>
        <p:spPr>
          <a:xfrm>
            <a:off x="0" y="0"/>
            <a:ext cx="329514" cy="707600"/>
          </a:xfrm>
          <a:prstGeom prst="rect">
            <a:avLst/>
          </a:prstGeom>
          <a:solidFill>
            <a:schemeClr val="accent2"/>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solidFill>
                <a:srgbClr val="114454"/>
              </a:solidFill>
            </a:endParaRPr>
          </a:p>
        </p:txBody>
      </p:sp>
      <p:sp>
        <p:nvSpPr>
          <p:cNvPr id="55" name="Google Shape;55;p7"/>
          <p:cNvSpPr/>
          <p:nvPr/>
        </p:nvSpPr>
        <p:spPr>
          <a:xfrm>
            <a:off x="0" y="667500"/>
            <a:ext cx="6094413" cy="1411600"/>
          </a:xfrm>
          <a:prstGeom prst="rect">
            <a:avLst/>
          </a:prstGeom>
          <a:solidFill>
            <a:schemeClr val="accent1"/>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56" name="Google Shape;56;p7"/>
          <p:cNvSpPr/>
          <p:nvPr/>
        </p:nvSpPr>
        <p:spPr>
          <a:xfrm>
            <a:off x="0" y="2071208"/>
            <a:ext cx="329514" cy="2043600"/>
          </a:xfrm>
          <a:prstGeom prst="rect">
            <a:avLst/>
          </a:prstGeom>
          <a:solidFill>
            <a:schemeClr val="accent4"/>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57" name="Google Shape;57;p7"/>
          <p:cNvSpPr/>
          <p:nvPr/>
        </p:nvSpPr>
        <p:spPr>
          <a:xfrm>
            <a:off x="0" y="4114800"/>
            <a:ext cx="329514" cy="807200"/>
          </a:xfrm>
          <a:prstGeom prst="rect">
            <a:avLst/>
          </a:prstGeom>
          <a:solidFill>
            <a:schemeClr val="accent5"/>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58" name="Google Shape;58;p7"/>
          <p:cNvSpPr/>
          <p:nvPr/>
        </p:nvSpPr>
        <p:spPr>
          <a:xfrm>
            <a:off x="0" y="4922000"/>
            <a:ext cx="329514" cy="1936000"/>
          </a:xfrm>
          <a:prstGeom prst="rect">
            <a:avLst/>
          </a:prstGeom>
          <a:solidFill>
            <a:schemeClr val="accent6"/>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cxnSp>
        <p:nvCxnSpPr>
          <p:cNvPr id="59" name="Google Shape;59;p7"/>
          <p:cNvCxnSpPr/>
          <p:nvPr/>
        </p:nvCxnSpPr>
        <p:spPr>
          <a:xfrm>
            <a:off x="1382906" y="1079633"/>
            <a:ext cx="0" cy="627600"/>
          </a:xfrm>
          <a:prstGeom prst="straightConnector1">
            <a:avLst/>
          </a:prstGeom>
          <a:noFill/>
          <a:ln w="9525" cap="flat" cmpd="sng">
            <a:solidFill>
              <a:schemeClr val="accent2"/>
            </a:solidFill>
            <a:prstDash val="solid"/>
            <a:round/>
            <a:headEnd type="none" w="med" len="med"/>
            <a:tailEnd type="none" w="med" len="med"/>
          </a:ln>
        </p:spPr>
      </p:cxnSp>
      <p:sp>
        <p:nvSpPr>
          <p:cNvPr id="60" name="Google Shape;60;p7"/>
          <p:cNvSpPr txBox="1">
            <a:spLocks noGrp="1"/>
          </p:cNvSpPr>
          <p:nvPr>
            <p:ph type="title"/>
          </p:nvPr>
        </p:nvSpPr>
        <p:spPr>
          <a:xfrm>
            <a:off x="1527635" y="707633"/>
            <a:ext cx="4277286" cy="1371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sp>
        <p:nvSpPr>
          <p:cNvPr id="61" name="Google Shape;61;p7"/>
          <p:cNvSpPr txBox="1">
            <a:spLocks noGrp="1"/>
          </p:cNvSpPr>
          <p:nvPr>
            <p:ph type="body" idx="1"/>
          </p:nvPr>
        </p:nvSpPr>
        <p:spPr>
          <a:xfrm>
            <a:off x="1527636" y="2364400"/>
            <a:ext cx="3212363" cy="4203600"/>
          </a:xfrm>
          <a:prstGeom prst="rect">
            <a:avLst/>
          </a:prstGeom>
        </p:spPr>
        <p:txBody>
          <a:bodyPr spcFirstLastPara="1" wrap="square" lIns="91425" tIns="91425" rIns="91425" bIns="91425" anchor="t" anchorCtr="0">
            <a:noAutofit/>
          </a:bodyPr>
          <a:lstStyle>
            <a:lvl1pPr marL="609448" lvl="0" indent="-457086" rtl="0">
              <a:spcBef>
                <a:spcPts val="800"/>
              </a:spcBef>
              <a:spcAft>
                <a:spcPts val="0"/>
              </a:spcAft>
              <a:buSzPts val="1800"/>
              <a:buChar char="▪"/>
              <a:defRPr sz="2399"/>
            </a:lvl1pPr>
            <a:lvl2pPr marL="1218895" lvl="1" indent="-457086" rtl="0">
              <a:spcBef>
                <a:spcPts val="0"/>
              </a:spcBef>
              <a:spcAft>
                <a:spcPts val="0"/>
              </a:spcAft>
              <a:buSzPts val="1800"/>
              <a:buChar char="▫"/>
              <a:defRPr sz="2399"/>
            </a:lvl2pPr>
            <a:lvl3pPr marL="1828343" lvl="2" indent="-457086" rtl="0">
              <a:spcBef>
                <a:spcPts val="0"/>
              </a:spcBef>
              <a:spcAft>
                <a:spcPts val="0"/>
              </a:spcAft>
              <a:buSzPts val="1800"/>
              <a:buChar char="■"/>
              <a:defRPr sz="2399"/>
            </a:lvl3pPr>
            <a:lvl4pPr marL="2437790" lvl="3" indent="-457086" rtl="0">
              <a:spcBef>
                <a:spcPts val="0"/>
              </a:spcBef>
              <a:spcAft>
                <a:spcPts val="0"/>
              </a:spcAft>
              <a:buSzPts val="1800"/>
              <a:buChar char="●"/>
              <a:defRPr/>
            </a:lvl4pPr>
            <a:lvl5pPr marL="3047238" lvl="4" indent="-457086" rtl="0">
              <a:spcBef>
                <a:spcPts val="0"/>
              </a:spcBef>
              <a:spcAft>
                <a:spcPts val="0"/>
              </a:spcAft>
              <a:buSzPts val="1800"/>
              <a:buChar char="○"/>
              <a:defRPr/>
            </a:lvl5pPr>
            <a:lvl6pPr marL="3656686" lvl="5" indent="-457086" rtl="0">
              <a:spcBef>
                <a:spcPts val="0"/>
              </a:spcBef>
              <a:spcAft>
                <a:spcPts val="0"/>
              </a:spcAft>
              <a:buSzPts val="1800"/>
              <a:buChar char="■"/>
              <a:defRPr/>
            </a:lvl6pPr>
            <a:lvl7pPr marL="4266133" lvl="6" indent="-457086" rtl="0">
              <a:spcBef>
                <a:spcPts val="0"/>
              </a:spcBef>
              <a:spcAft>
                <a:spcPts val="0"/>
              </a:spcAft>
              <a:buSzPts val="1800"/>
              <a:buChar char="●"/>
              <a:defRPr/>
            </a:lvl7pPr>
            <a:lvl8pPr marL="4875581" lvl="7" indent="-457086" rtl="0">
              <a:spcBef>
                <a:spcPts val="0"/>
              </a:spcBef>
              <a:spcAft>
                <a:spcPts val="0"/>
              </a:spcAft>
              <a:buSzPts val="1800"/>
              <a:buChar char="○"/>
              <a:defRPr/>
            </a:lvl8pPr>
            <a:lvl9pPr marL="5485028" lvl="8" indent="-457086" rtl="0">
              <a:spcBef>
                <a:spcPts val="0"/>
              </a:spcBef>
              <a:spcAft>
                <a:spcPts val="0"/>
              </a:spcAft>
              <a:buSzPts val="1800"/>
              <a:buChar char="■"/>
              <a:defRPr/>
            </a:lvl9pPr>
          </a:lstStyle>
          <a:p>
            <a:endParaRPr/>
          </a:p>
        </p:txBody>
      </p:sp>
      <p:sp>
        <p:nvSpPr>
          <p:cNvPr id="62" name="Google Shape;62;p7"/>
          <p:cNvSpPr txBox="1">
            <a:spLocks noGrp="1"/>
          </p:cNvSpPr>
          <p:nvPr>
            <p:ph type="body" idx="2"/>
          </p:nvPr>
        </p:nvSpPr>
        <p:spPr>
          <a:xfrm>
            <a:off x="4904573" y="2364400"/>
            <a:ext cx="3212363" cy="4203600"/>
          </a:xfrm>
          <a:prstGeom prst="rect">
            <a:avLst/>
          </a:prstGeom>
        </p:spPr>
        <p:txBody>
          <a:bodyPr spcFirstLastPara="1" wrap="square" lIns="91425" tIns="91425" rIns="91425" bIns="91425" anchor="t" anchorCtr="0">
            <a:noAutofit/>
          </a:bodyPr>
          <a:lstStyle>
            <a:lvl1pPr marL="609448" lvl="0" indent="-457086" rtl="0">
              <a:spcBef>
                <a:spcPts val="800"/>
              </a:spcBef>
              <a:spcAft>
                <a:spcPts val="0"/>
              </a:spcAft>
              <a:buSzPts val="1800"/>
              <a:buChar char="▪"/>
              <a:defRPr sz="2399"/>
            </a:lvl1pPr>
            <a:lvl2pPr marL="1218895" lvl="1" indent="-457086" rtl="0">
              <a:spcBef>
                <a:spcPts val="0"/>
              </a:spcBef>
              <a:spcAft>
                <a:spcPts val="0"/>
              </a:spcAft>
              <a:buSzPts val="1800"/>
              <a:buChar char="▫"/>
              <a:defRPr sz="2399"/>
            </a:lvl2pPr>
            <a:lvl3pPr marL="1828343" lvl="2" indent="-457086" rtl="0">
              <a:spcBef>
                <a:spcPts val="0"/>
              </a:spcBef>
              <a:spcAft>
                <a:spcPts val="0"/>
              </a:spcAft>
              <a:buSzPts val="1800"/>
              <a:buChar char="■"/>
              <a:defRPr sz="2399"/>
            </a:lvl3pPr>
            <a:lvl4pPr marL="2437790" lvl="3" indent="-457086" rtl="0">
              <a:spcBef>
                <a:spcPts val="0"/>
              </a:spcBef>
              <a:spcAft>
                <a:spcPts val="0"/>
              </a:spcAft>
              <a:buSzPts val="1800"/>
              <a:buChar char="●"/>
              <a:defRPr/>
            </a:lvl4pPr>
            <a:lvl5pPr marL="3047238" lvl="4" indent="-457086" rtl="0">
              <a:spcBef>
                <a:spcPts val="0"/>
              </a:spcBef>
              <a:spcAft>
                <a:spcPts val="0"/>
              </a:spcAft>
              <a:buSzPts val="1800"/>
              <a:buChar char="○"/>
              <a:defRPr/>
            </a:lvl5pPr>
            <a:lvl6pPr marL="3656686" lvl="5" indent="-457086" rtl="0">
              <a:spcBef>
                <a:spcPts val="0"/>
              </a:spcBef>
              <a:spcAft>
                <a:spcPts val="0"/>
              </a:spcAft>
              <a:buSzPts val="1800"/>
              <a:buChar char="■"/>
              <a:defRPr/>
            </a:lvl6pPr>
            <a:lvl7pPr marL="4266133" lvl="6" indent="-457086" rtl="0">
              <a:spcBef>
                <a:spcPts val="0"/>
              </a:spcBef>
              <a:spcAft>
                <a:spcPts val="0"/>
              </a:spcAft>
              <a:buSzPts val="1800"/>
              <a:buChar char="●"/>
              <a:defRPr/>
            </a:lvl7pPr>
            <a:lvl8pPr marL="4875581" lvl="7" indent="-457086" rtl="0">
              <a:spcBef>
                <a:spcPts val="0"/>
              </a:spcBef>
              <a:spcAft>
                <a:spcPts val="0"/>
              </a:spcAft>
              <a:buSzPts val="1800"/>
              <a:buChar char="○"/>
              <a:defRPr/>
            </a:lvl8pPr>
            <a:lvl9pPr marL="5485028" lvl="8" indent="-457086" rtl="0">
              <a:spcBef>
                <a:spcPts val="0"/>
              </a:spcBef>
              <a:spcAft>
                <a:spcPts val="0"/>
              </a:spcAft>
              <a:buSzPts val="1800"/>
              <a:buChar char="■"/>
              <a:defRPr/>
            </a:lvl9pPr>
          </a:lstStyle>
          <a:p>
            <a:endParaRPr/>
          </a:p>
        </p:txBody>
      </p:sp>
      <p:sp>
        <p:nvSpPr>
          <p:cNvPr id="63" name="Google Shape;63;p7"/>
          <p:cNvSpPr txBox="1">
            <a:spLocks noGrp="1"/>
          </p:cNvSpPr>
          <p:nvPr>
            <p:ph type="body" idx="3"/>
          </p:nvPr>
        </p:nvSpPr>
        <p:spPr>
          <a:xfrm>
            <a:off x="8281510" y="2364400"/>
            <a:ext cx="3212363" cy="4203600"/>
          </a:xfrm>
          <a:prstGeom prst="rect">
            <a:avLst/>
          </a:prstGeom>
        </p:spPr>
        <p:txBody>
          <a:bodyPr spcFirstLastPara="1" wrap="square" lIns="91425" tIns="91425" rIns="91425" bIns="91425" anchor="t" anchorCtr="0">
            <a:noAutofit/>
          </a:bodyPr>
          <a:lstStyle>
            <a:lvl1pPr marL="609448" lvl="0" indent="-457086" rtl="0">
              <a:spcBef>
                <a:spcPts val="800"/>
              </a:spcBef>
              <a:spcAft>
                <a:spcPts val="0"/>
              </a:spcAft>
              <a:buSzPts val="1800"/>
              <a:buChar char="▪"/>
              <a:defRPr sz="2399"/>
            </a:lvl1pPr>
            <a:lvl2pPr marL="1218895" lvl="1" indent="-457086" rtl="0">
              <a:spcBef>
                <a:spcPts val="0"/>
              </a:spcBef>
              <a:spcAft>
                <a:spcPts val="0"/>
              </a:spcAft>
              <a:buSzPts val="1800"/>
              <a:buChar char="▫"/>
              <a:defRPr sz="2399"/>
            </a:lvl2pPr>
            <a:lvl3pPr marL="1828343" lvl="2" indent="-457086" rtl="0">
              <a:spcBef>
                <a:spcPts val="0"/>
              </a:spcBef>
              <a:spcAft>
                <a:spcPts val="0"/>
              </a:spcAft>
              <a:buSzPts val="1800"/>
              <a:buChar char="■"/>
              <a:defRPr sz="2399"/>
            </a:lvl3pPr>
            <a:lvl4pPr marL="2437790" lvl="3" indent="-457086" rtl="0">
              <a:spcBef>
                <a:spcPts val="0"/>
              </a:spcBef>
              <a:spcAft>
                <a:spcPts val="0"/>
              </a:spcAft>
              <a:buSzPts val="1800"/>
              <a:buChar char="●"/>
              <a:defRPr/>
            </a:lvl4pPr>
            <a:lvl5pPr marL="3047238" lvl="4" indent="-457086" rtl="0">
              <a:spcBef>
                <a:spcPts val="0"/>
              </a:spcBef>
              <a:spcAft>
                <a:spcPts val="0"/>
              </a:spcAft>
              <a:buSzPts val="1800"/>
              <a:buChar char="○"/>
              <a:defRPr/>
            </a:lvl5pPr>
            <a:lvl6pPr marL="3656686" lvl="5" indent="-457086" rtl="0">
              <a:spcBef>
                <a:spcPts val="0"/>
              </a:spcBef>
              <a:spcAft>
                <a:spcPts val="0"/>
              </a:spcAft>
              <a:buSzPts val="1800"/>
              <a:buChar char="■"/>
              <a:defRPr/>
            </a:lvl6pPr>
            <a:lvl7pPr marL="4266133" lvl="6" indent="-457086" rtl="0">
              <a:spcBef>
                <a:spcPts val="0"/>
              </a:spcBef>
              <a:spcAft>
                <a:spcPts val="0"/>
              </a:spcAft>
              <a:buSzPts val="1800"/>
              <a:buChar char="●"/>
              <a:defRPr/>
            </a:lvl7pPr>
            <a:lvl8pPr marL="4875581" lvl="7" indent="-457086" rtl="0">
              <a:spcBef>
                <a:spcPts val="0"/>
              </a:spcBef>
              <a:spcAft>
                <a:spcPts val="0"/>
              </a:spcAft>
              <a:buSzPts val="1800"/>
              <a:buChar char="○"/>
              <a:defRPr/>
            </a:lvl8pPr>
            <a:lvl9pPr marL="5485028" lvl="8" indent="-457086" rtl="0">
              <a:spcBef>
                <a:spcPts val="0"/>
              </a:spcBef>
              <a:spcAft>
                <a:spcPts val="0"/>
              </a:spcAft>
              <a:buSzPts val="1800"/>
              <a:buChar char="■"/>
              <a:defRPr/>
            </a:lvl9pPr>
          </a:lstStyle>
          <a:p>
            <a:endParaRPr/>
          </a:p>
        </p:txBody>
      </p:sp>
      <p:sp>
        <p:nvSpPr>
          <p:cNvPr id="64" name="Google Shape;64;p7"/>
          <p:cNvSpPr txBox="1">
            <a:spLocks noGrp="1"/>
          </p:cNvSpPr>
          <p:nvPr>
            <p:ph type="sldNum" idx="12"/>
          </p:nvPr>
        </p:nvSpPr>
        <p:spPr>
          <a:xfrm>
            <a:off x="-68049" y="6425867"/>
            <a:ext cx="465479" cy="432000"/>
          </a:xfrm>
          <a:prstGeom prst="rect">
            <a:avLst/>
          </a:prstGeom>
        </p:spPr>
        <p:txBody>
          <a:bodyPr spcFirstLastPara="1" wrap="square" lIns="91425" tIns="91425" rIns="91425" bIns="91425" anchor="t" anchorCtr="0">
            <a:noAutofit/>
          </a:bodyPr>
          <a:lstStyle>
            <a:lvl1pPr lvl="0" algn="ctr" rtl="0">
              <a:buNone/>
              <a:defRPr sz="1066">
                <a:solidFill>
                  <a:srgbClr val="FFFFFF"/>
                </a:solidFill>
                <a:latin typeface="Roboto Slab"/>
                <a:ea typeface="Roboto Slab"/>
                <a:cs typeface="Roboto Slab"/>
                <a:sym typeface="Roboto Slab"/>
              </a:defRPr>
            </a:lvl1pPr>
            <a:lvl2pPr lvl="1" algn="ctr" rtl="0">
              <a:buNone/>
              <a:defRPr sz="1066">
                <a:solidFill>
                  <a:srgbClr val="FFFFFF"/>
                </a:solidFill>
                <a:latin typeface="Roboto Slab"/>
                <a:ea typeface="Roboto Slab"/>
                <a:cs typeface="Roboto Slab"/>
                <a:sym typeface="Roboto Slab"/>
              </a:defRPr>
            </a:lvl2pPr>
            <a:lvl3pPr lvl="2" algn="ctr" rtl="0">
              <a:buNone/>
              <a:defRPr sz="1066">
                <a:solidFill>
                  <a:srgbClr val="FFFFFF"/>
                </a:solidFill>
                <a:latin typeface="Roboto Slab"/>
                <a:ea typeface="Roboto Slab"/>
                <a:cs typeface="Roboto Slab"/>
                <a:sym typeface="Roboto Slab"/>
              </a:defRPr>
            </a:lvl3pPr>
            <a:lvl4pPr lvl="3" algn="ctr" rtl="0">
              <a:buNone/>
              <a:defRPr sz="1066">
                <a:solidFill>
                  <a:srgbClr val="FFFFFF"/>
                </a:solidFill>
                <a:latin typeface="Roboto Slab"/>
                <a:ea typeface="Roboto Slab"/>
                <a:cs typeface="Roboto Slab"/>
                <a:sym typeface="Roboto Slab"/>
              </a:defRPr>
            </a:lvl4pPr>
            <a:lvl5pPr lvl="4" algn="ctr" rtl="0">
              <a:buNone/>
              <a:defRPr sz="1066">
                <a:solidFill>
                  <a:srgbClr val="FFFFFF"/>
                </a:solidFill>
                <a:latin typeface="Roboto Slab"/>
                <a:ea typeface="Roboto Slab"/>
                <a:cs typeface="Roboto Slab"/>
                <a:sym typeface="Roboto Slab"/>
              </a:defRPr>
            </a:lvl5pPr>
            <a:lvl6pPr lvl="5" algn="ctr" rtl="0">
              <a:buNone/>
              <a:defRPr sz="1066">
                <a:solidFill>
                  <a:srgbClr val="FFFFFF"/>
                </a:solidFill>
                <a:latin typeface="Roboto Slab"/>
                <a:ea typeface="Roboto Slab"/>
                <a:cs typeface="Roboto Slab"/>
                <a:sym typeface="Roboto Slab"/>
              </a:defRPr>
            </a:lvl6pPr>
            <a:lvl7pPr lvl="6" algn="ctr" rtl="0">
              <a:buNone/>
              <a:defRPr sz="1066">
                <a:solidFill>
                  <a:srgbClr val="FFFFFF"/>
                </a:solidFill>
                <a:latin typeface="Roboto Slab"/>
                <a:ea typeface="Roboto Slab"/>
                <a:cs typeface="Roboto Slab"/>
                <a:sym typeface="Roboto Slab"/>
              </a:defRPr>
            </a:lvl7pPr>
            <a:lvl8pPr lvl="7" algn="ctr" rtl="0">
              <a:buNone/>
              <a:defRPr sz="1066">
                <a:solidFill>
                  <a:srgbClr val="FFFFFF"/>
                </a:solidFill>
                <a:latin typeface="Roboto Slab"/>
                <a:ea typeface="Roboto Slab"/>
                <a:cs typeface="Roboto Slab"/>
                <a:sym typeface="Roboto Slab"/>
              </a:defRPr>
            </a:lvl8pPr>
            <a:lvl9pPr lvl="8" algn="ctr" rtl="0">
              <a:buNone/>
              <a:defRPr sz="1066">
                <a:solidFill>
                  <a:srgbClr val="FFFFFF"/>
                </a:solidFill>
                <a:latin typeface="Roboto Slab"/>
                <a:ea typeface="Roboto Slab"/>
                <a:cs typeface="Roboto Slab"/>
                <a:sym typeface="Roboto Slab"/>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2448327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74"/>
        <p:cNvGrpSpPr/>
        <p:nvPr/>
      </p:nvGrpSpPr>
      <p:grpSpPr>
        <a:xfrm>
          <a:off x="0" y="0"/>
          <a:ext cx="0" cy="0"/>
          <a:chOff x="0" y="0"/>
          <a:chExt cx="0" cy="0"/>
        </a:xfrm>
      </p:grpSpPr>
      <p:sp>
        <p:nvSpPr>
          <p:cNvPr id="75" name="Google Shape;75;p9"/>
          <p:cNvSpPr/>
          <p:nvPr/>
        </p:nvSpPr>
        <p:spPr>
          <a:xfrm>
            <a:off x="0" y="0"/>
            <a:ext cx="329514" cy="707600"/>
          </a:xfrm>
          <a:prstGeom prst="rect">
            <a:avLst/>
          </a:prstGeom>
          <a:solidFill>
            <a:schemeClr val="accent2"/>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solidFill>
                <a:srgbClr val="114454"/>
              </a:solidFill>
            </a:endParaRPr>
          </a:p>
        </p:txBody>
      </p:sp>
      <p:sp>
        <p:nvSpPr>
          <p:cNvPr id="76" name="Google Shape;76;p9"/>
          <p:cNvSpPr/>
          <p:nvPr/>
        </p:nvSpPr>
        <p:spPr>
          <a:xfrm>
            <a:off x="0" y="667500"/>
            <a:ext cx="329514" cy="1411600"/>
          </a:xfrm>
          <a:prstGeom prst="rect">
            <a:avLst/>
          </a:prstGeom>
          <a:solidFill>
            <a:schemeClr val="accent1"/>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77" name="Google Shape;77;p9"/>
          <p:cNvSpPr/>
          <p:nvPr/>
        </p:nvSpPr>
        <p:spPr>
          <a:xfrm>
            <a:off x="0" y="2071208"/>
            <a:ext cx="329514" cy="2043600"/>
          </a:xfrm>
          <a:prstGeom prst="rect">
            <a:avLst/>
          </a:prstGeom>
          <a:solidFill>
            <a:schemeClr val="accent4"/>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78" name="Google Shape;78;p9"/>
          <p:cNvSpPr/>
          <p:nvPr/>
        </p:nvSpPr>
        <p:spPr>
          <a:xfrm>
            <a:off x="0" y="4114800"/>
            <a:ext cx="329514" cy="807200"/>
          </a:xfrm>
          <a:prstGeom prst="rect">
            <a:avLst/>
          </a:prstGeom>
          <a:solidFill>
            <a:schemeClr val="accent5"/>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79" name="Google Shape;79;p9"/>
          <p:cNvSpPr/>
          <p:nvPr/>
        </p:nvSpPr>
        <p:spPr>
          <a:xfrm>
            <a:off x="0" y="4922000"/>
            <a:ext cx="329514" cy="1936000"/>
          </a:xfrm>
          <a:prstGeom prst="rect">
            <a:avLst/>
          </a:prstGeom>
          <a:solidFill>
            <a:schemeClr val="accent6"/>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80" name="Google Shape;80;p9"/>
          <p:cNvSpPr txBox="1">
            <a:spLocks noGrp="1"/>
          </p:cNvSpPr>
          <p:nvPr>
            <p:ph type="body" idx="1"/>
          </p:nvPr>
        </p:nvSpPr>
        <p:spPr>
          <a:xfrm>
            <a:off x="609441" y="5875079"/>
            <a:ext cx="10969943" cy="692800"/>
          </a:xfrm>
          <a:prstGeom prst="rect">
            <a:avLst/>
          </a:prstGeom>
        </p:spPr>
        <p:txBody>
          <a:bodyPr spcFirstLastPara="1" wrap="square" lIns="91425" tIns="91425" rIns="91425" bIns="91425" anchor="t" anchorCtr="0">
            <a:noAutofit/>
          </a:bodyPr>
          <a:lstStyle>
            <a:lvl1pPr marL="609448" lvl="0" indent="-304724" algn="ctr">
              <a:spcBef>
                <a:spcPts val="480"/>
              </a:spcBef>
              <a:spcAft>
                <a:spcPts val="0"/>
              </a:spcAft>
              <a:buClr>
                <a:schemeClr val="accent1"/>
              </a:buClr>
              <a:buSzPts val="1800"/>
              <a:buNone/>
              <a:defRPr sz="2399">
                <a:solidFill>
                  <a:schemeClr val="accent1"/>
                </a:solidFill>
              </a:defRPr>
            </a:lvl1pPr>
          </a:lstStyle>
          <a:p>
            <a:endParaRPr/>
          </a:p>
        </p:txBody>
      </p:sp>
      <p:sp>
        <p:nvSpPr>
          <p:cNvPr id="81" name="Google Shape;81;p9"/>
          <p:cNvSpPr txBox="1">
            <a:spLocks noGrp="1"/>
          </p:cNvSpPr>
          <p:nvPr>
            <p:ph type="sldNum" idx="12"/>
          </p:nvPr>
        </p:nvSpPr>
        <p:spPr>
          <a:xfrm>
            <a:off x="-68049" y="6425867"/>
            <a:ext cx="465479" cy="432000"/>
          </a:xfrm>
          <a:prstGeom prst="rect">
            <a:avLst/>
          </a:prstGeom>
        </p:spPr>
        <p:txBody>
          <a:bodyPr spcFirstLastPara="1" wrap="square" lIns="91425" tIns="91425" rIns="91425" bIns="91425" anchor="t" anchorCtr="0">
            <a:noAutofit/>
          </a:bodyPr>
          <a:lstStyle>
            <a:lvl1pPr lvl="0" algn="ctr" rtl="0">
              <a:buNone/>
              <a:defRPr sz="1066">
                <a:solidFill>
                  <a:srgbClr val="FFFFFF"/>
                </a:solidFill>
                <a:latin typeface="Roboto Slab"/>
                <a:ea typeface="Roboto Slab"/>
                <a:cs typeface="Roboto Slab"/>
                <a:sym typeface="Roboto Slab"/>
              </a:defRPr>
            </a:lvl1pPr>
            <a:lvl2pPr lvl="1" algn="ctr" rtl="0">
              <a:buNone/>
              <a:defRPr sz="1066">
                <a:solidFill>
                  <a:srgbClr val="FFFFFF"/>
                </a:solidFill>
                <a:latin typeface="Roboto Slab"/>
                <a:ea typeface="Roboto Slab"/>
                <a:cs typeface="Roboto Slab"/>
                <a:sym typeface="Roboto Slab"/>
              </a:defRPr>
            </a:lvl2pPr>
            <a:lvl3pPr lvl="2" algn="ctr" rtl="0">
              <a:buNone/>
              <a:defRPr sz="1066">
                <a:solidFill>
                  <a:srgbClr val="FFFFFF"/>
                </a:solidFill>
                <a:latin typeface="Roboto Slab"/>
                <a:ea typeface="Roboto Slab"/>
                <a:cs typeface="Roboto Slab"/>
                <a:sym typeface="Roboto Slab"/>
              </a:defRPr>
            </a:lvl3pPr>
            <a:lvl4pPr lvl="3" algn="ctr" rtl="0">
              <a:buNone/>
              <a:defRPr sz="1066">
                <a:solidFill>
                  <a:srgbClr val="FFFFFF"/>
                </a:solidFill>
                <a:latin typeface="Roboto Slab"/>
                <a:ea typeface="Roboto Slab"/>
                <a:cs typeface="Roboto Slab"/>
                <a:sym typeface="Roboto Slab"/>
              </a:defRPr>
            </a:lvl4pPr>
            <a:lvl5pPr lvl="4" algn="ctr" rtl="0">
              <a:buNone/>
              <a:defRPr sz="1066">
                <a:solidFill>
                  <a:srgbClr val="FFFFFF"/>
                </a:solidFill>
                <a:latin typeface="Roboto Slab"/>
                <a:ea typeface="Roboto Slab"/>
                <a:cs typeface="Roboto Slab"/>
                <a:sym typeface="Roboto Slab"/>
              </a:defRPr>
            </a:lvl5pPr>
            <a:lvl6pPr lvl="5" algn="ctr" rtl="0">
              <a:buNone/>
              <a:defRPr sz="1066">
                <a:solidFill>
                  <a:srgbClr val="FFFFFF"/>
                </a:solidFill>
                <a:latin typeface="Roboto Slab"/>
                <a:ea typeface="Roboto Slab"/>
                <a:cs typeface="Roboto Slab"/>
                <a:sym typeface="Roboto Slab"/>
              </a:defRPr>
            </a:lvl6pPr>
            <a:lvl7pPr lvl="6" algn="ctr" rtl="0">
              <a:buNone/>
              <a:defRPr sz="1066">
                <a:solidFill>
                  <a:srgbClr val="FFFFFF"/>
                </a:solidFill>
                <a:latin typeface="Roboto Slab"/>
                <a:ea typeface="Roboto Slab"/>
                <a:cs typeface="Roboto Slab"/>
                <a:sym typeface="Roboto Slab"/>
              </a:defRPr>
            </a:lvl7pPr>
            <a:lvl8pPr lvl="7" algn="ctr" rtl="0">
              <a:buNone/>
              <a:defRPr sz="1066">
                <a:solidFill>
                  <a:srgbClr val="FFFFFF"/>
                </a:solidFill>
                <a:latin typeface="Roboto Slab"/>
                <a:ea typeface="Roboto Slab"/>
                <a:cs typeface="Roboto Slab"/>
                <a:sym typeface="Roboto Slab"/>
              </a:defRPr>
            </a:lvl8pPr>
            <a:lvl9pPr lvl="8" algn="ctr" rtl="0">
              <a:buNone/>
              <a:defRPr sz="1066">
                <a:solidFill>
                  <a:srgbClr val="FFFFFF"/>
                </a:solidFill>
                <a:latin typeface="Roboto Slab"/>
                <a:ea typeface="Roboto Slab"/>
                <a:cs typeface="Roboto Slab"/>
                <a:sym typeface="Roboto Slab"/>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812852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style A">
  <p:cSld name="Blank style A">
    <p:bg>
      <p:bgPr>
        <a:solidFill>
          <a:schemeClr val="accent4"/>
        </a:solidFill>
        <a:effectLst/>
      </p:bgPr>
    </p:bg>
    <p:spTree>
      <p:nvGrpSpPr>
        <p:cNvPr id="1" name="Shape 89"/>
        <p:cNvGrpSpPr/>
        <p:nvPr/>
      </p:nvGrpSpPr>
      <p:grpSpPr>
        <a:xfrm>
          <a:off x="0" y="0"/>
          <a:ext cx="0" cy="0"/>
          <a:chOff x="0" y="0"/>
          <a:chExt cx="0" cy="0"/>
        </a:xfrm>
      </p:grpSpPr>
      <p:sp>
        <p:nvSpPr>
          <p:cNvPr id="90" name="Google Shape;90;p11"/>
          <p:cNvSpPr/>
          <p:nvPr/>
        </p:nvSpPr>
        <p:spPr>
          <a:xfrm>
            <a:off x="0" y="0"/>
            <a:ext cx="12188825" cy="707600"/>
          </a:xfrm>
          <a:prstGeom prst="rect">
            <a:avLst/>
          </a:prstGeom>
          <a:solidFill>
            <a:schemeClr val="accent2"/>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solidFill>
                <a:srgbClr val="114454"/>
              </a:solidFill>
            </a:endParaRPr>
          </a:p>
        </p:txBody>
      </p:sp>
      <p:sp>
        <p:nvSpPr>
          <p:cNvPr id="91" name="Google Shape;91;p11"/>
          <p:cNvSpPr/>
          <p:nvPr/>
        </p:nvSpPr>
        <p:spPr>
          <a:xfrm>
            <a:off x="0" y="667500"/>
            <a:ext cx="12188825" cy="976000"/>
          </a:xfrm>
          <a:prstGeom prst="rect">
            <a:avLst/>
          </a:prstGeom>
          <a:solidFill>
            <a:schemeClr val="accent1"/>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92" name="Google Shape;92;p11"/>
          <p:cNvSpPr/>
          <p:nvPr/>
        </p:nvSpPr>
        <p:spPr>
          <a:xfrm>
            <a:off x="0" y="5283733"/>
            <a:ext cx="12188825" cy="493600"/>
          </a:xfrm>
          <a:prstGeom prst="rect">
            <a:avLst/>
          </a:prstGeom>
          <a:solidFill>
            <a:schemeClr val="accent5"/>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93" name="Google Shape;93;p11"/>
          <p:cNvSpPr/>
          <p:nvPr/>
        </p:nvSpPr>
        <p:spPr>
          <a:xfrm>
            <a:off x="0" y="5777500"/>
            <a:ext cx="12188825" cy="1080400"/>
          </a:xfrm>
          <a:prstGeom prst="rect">
            <a:avLst/>
          </a:prstGeom>
          <a:solidFill>
            <a:schemeClr val="accent6"/>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94" name="Google Shape;94;p11"/>
          <p:cNvSpPr txBox="1">
            <a:spLocks noGrp="1"/>
          </p:cNvSpPr>
          <p:nvPr>
            <p:ph type="sldNum" idx="12"/>
          </p:nvPr>
        </p:nvSpPr>
        <p:spPr>
          <a:xfrm>
            <a:off x="-68049" y="6425867"/>
            <a:ext cx="465479" cy="432000"/>
          </a:xfrm>
          <a:prstGeom prst="rect">
            <a:avLst/>
          </a:prstGeom>
        </p:spPr>
        <p:txBody>
          <a:bodyPr spcFirstLastPara="1" wrap="square" lIns="91425" tIns="91425" rIns="91425" bIns="91425" anchor="t" anchorCtr="0">
            <a:noAutofit/>
          </a:bodyPr>
          <a:lstStyle>
            <a:lvl1pPr lvl="0" algn="ctr" rtl="0">
              <a:buNone/>
              <a:defRPr sz="1066">
                <a:solidFill>
                  <a:srgbClr val="FFFFFF"/>
                </a:solidFill>
                <a:latin typeface="Roboto Slab"/>
                <a:ea typeface="Roboto Slab"/>
                <a:cs typeface="Roboto Slab"/>
                <a:sym typeface="Roboto Slab"/>
              </a:defRPr>
            </a:lvl1pPr>
            <a:lvl2pPr lvl="1" algn="ctr" rtl="0">
              <a:buNone/>
              <a:defRPr sz="1066">
                <a:solidFill>
                  <a:srgbClr val="FFFFFF"/>
                </a:solidFill>
                <a:latin typeface="Roboto Slab"/>
                <a:ea typeface="Roboto Slab"/>
                <a:cs typeface="Roboto Slab"/>
                <a:sym typeface="Roboto Slab"/>
              </a:defRPr>
            </a:lvl2pPr>
            <a:lvl3pPr lvl="2" algn="ctr" rtl="0">
              <a:buNone/>
              <a:defRPr sz="1066">
                <a:solidFill>
                  <a:srgbClr val="FFFFFF"/>
                </a:solidFill>
                <a:latin typeface="Roboto Slab"/>
                <a:ea typeface="Roboto Slab"/>
                <a:cs typeface="Roboto Slab"/>
                <a:sym typeface="Roboto Slab"/>
              </a:defRPr>
            </a:lvl3pPr>
            <a:lvl4pPr lvl="3" algn="ctr" rtl="0">
              <a:buNone/>
              <a:defRPr sz="1066">
                <a:solidFill>
                  <a:srgbClr val="FFFFFF"/>
                </a:solidFill>
                <a:latin typeface="Roboto Slab"/>
                <a:ea typeface="Roboto Slab"/>
                <a:cs typeface="Roboto Slab"/>
                <a:sym typeface="Roboto Slab"/>
              </a:defRPr>
            </a:lvl4pPr>
            <a:lvl5pPr lvl="4" algn="ctr" rtl="0">
              <a:buNone/>
              <a:defRPr sz="1066">
                <a:solidFill>
                  <a:srgbClr val="FFFFFF"/>
                </a:solidFill>
                <a:latin typeface="Roboto Slab"/>
                <a:ea typeface="Roboto Slab"/>
                <a:cs typeface="Roboto Slab"/>
                <a:sym typeface="Roboto Slab"/>
              </a:defRPr>
            </a:lvl5pPr>
            <a:lvl6pPr lvl="5" algn="ctr" rtl="0">
              <a:buNone/>
              <a:defRPr sz="1066">
                <a:solidFill>
                  <a:srgbClr val="FFFFFF"/>
                </a:solidFill>
                <a:latin typeface="Roboto Slab"/>
                <a:ea typeface="Roboto Slab"/>
                <a:cs typeface="Roboto Slab"/>
                <a:sym typeface="Roboto Slab"/>
              </a:defRPr>
            </a:lvl6pPr>
            <a:lvl7pPr lvl="6" algn="ctr" rtl="0">
              <a:buNone/>
              <a:defRPr sz="1066">
                <a:solidFill>
                  <a:srgbClr val="FFFFFF"/>
                </a:solidFill>
                <a:latin typeface="Roboto Slab"/>
                <a:ea typeface="Roboto Slab"/>
                <a:cs typeface="Roboto Slab"/>
                <a:sym typeface="Roboto Slab"/>
              </a:defRPr>
            </a:lvl7pPr>
            <a:lvl8pPr lvl="7" algn="ctr" rtl="0">
              <a:buNone/>
              <a:defRPr sz="1066">
                <a:solidFill>
                  <a:srgbClr val="FFFFFF"/>
                </a:solidFill>
                <a:latin typeface="Roboto Slab"/>
                <a:ea typeface="Roboto Slab"/>
                <a:cs typeface="Roboto Slab"/>
                <a:sym typeface="Roboto Slab"/>
              </a:defRPr>
            </a:lvl8pPr>
            <a:lvl9pPr lvl="8" algn="ctr" rtl="0">
              <a:buNone/>
              <a:defRPr sz="1066">
                <a:solidFill>
                  <a:srgbClr val="FFFFFF"/>
                </a:solidFill>
                <a:latin typeface="Roboto Slab"/>
                <a:ea typeface="Roboto Slab"/>
                <a:cs typeface="Roboto Slab"/>
                <a:sym typeface="Roboto Slab"/>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312673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2"/>
        <p:cNvGrpSpPr/>
        <p:nvPr/>
      </p:nvGrpSpPr>
      <p:grpSpPr>
        <a:xfrm>
          <a:off x="0" y="0"/>
          <a:ext cx="0" cy="0"/>
          <a:chOff x="0" y="0"/>
          <a:chExt cx="0" cy="0"/>
        </a:xfrm>
      </p:grpSpPr>
      <p:sp>
        <p:nvSpPr>
          <p:cNvPr id="83" name="Google Shape;83;p10"/>
          <p:cNvSpPr/>
          <p:nvPr/>
        </p:nvSpPr>
        <p:spPr>
          <a:xfrm>
            <a:off x="0" y="0"/>
            <a:ext cx="329514" cy="707600"/>
          </a:xfrm>
          <a:prstGeom prst="rect">
            <a:avLst/>
          </a:prstGeom>
          <a:solidFill>
            <a:schemeClr val="accent2"/>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solidFill>
                <a:srgbClr val="114454"/>
              </a:solidFill>
            </a:endParaRPr>
          </a:p>
        </p:txBody>
      </p:sp>
      <p:sp>
        <p:nvSpPr>
          <p:cNvPr id="84" name="Google Shape;84;p10"/>
          <p:cNvSpPr/>
          <p:nvPr/>
        </p:nvSpPr>
        <p:spPr>
          <a:xfrm>
            <a:off x="0" y="667500"/>
            <a:ext cx="329514" cy="1411600"/>
          </a:xfrm>
          <a:prstGeom prst="rect">
            <a:avLst/>
          </a:prstGeom>
          <a:solidFill>
            <a:schemeClr val="accent1"/>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85" name="Google Shape;85;p10"/>
          <p:cNvSpPr/>
          <p:nvPr/>
        </p:nvSpPr>
        <p:spPr>
          <a:xfrm>
            <a:off x="0" y="2071208"/>
            <a:ext cx="329514" cy="2043600"/>
          </a:xfrm>
          <a:prstGeom prst="rect">
            <a:avLst/>
          </a:prstGeom>
          <a:solidFill>
            <a:schemeClr val="accent4"/>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86" name="Google Shape;86;p10"/>
          <p:cNvSpPr/>
          <p:nvPr/>
        </p:nvSpPr>
        <p:spPr>
          <a:xfrm>
            <a:off x="0" y="4114800"/>
            <a:ext cx="329514" cy="807200"/>
          </a:xfrm>
          <a:prstGeom prst="rect">
            <a:avLst/>
          </a:prstGeom>
          <a:solidFill>
            <a:schemeClr val="accent5"/>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87" name="Google Shape;87;p10"/>
          <p:cNvSpPr/>
          <p:nvPr/>
        </p:nvSpPr>
        <p:spPr>
          <a:xfrm>
            <a:off x="0" y="4922000"/>
            <a:ext cx="329514" cy="1936000"/>
          </a:xfrm>
          <a:prstGeom prst="rect">
            <a:avLst/>
          </a:prstGeom>
          <a:solidFill>
            <a:schemeClr val="accent6"/>
          </a:solidFill>
          <a:ln>
            <a:noFill/>
          </a:ln>
        </p:spPr>
        <p:txBody>
          <a:bodyPr spcFirstLastPara="1" wrap="square" lIns="121868" tIns="121868" rIns="121868" bIns="121868" anchor="ctr" anchorCtr="0">
            <a:noAutofit/>
          </a:bodyPr>
          <a:lstStyle/>
          <a:p>
            <a:pPr marL="0" lvl="0" indent="0" algn="l" rtl="0">
              <a:spcBef>
                <a:spcPts val="0"/>
              </a:spcBef>
              <a:spcAft>
                <a:spcPts val="0"/>
              </a:spcAft>
              <a:buNone/>
            </a:pPr>
            <a:endParaRPr sz="2399"/>
          </a:p>
        </p:txBody>
      </p:sp>
      <p:sp>
        <p:nvSpPr>
          <p:cNvPr id="88" name="Google Shape;88;p10"/>
          <p:cNvSpPr txBox="1">
            <a:spLocks noGrp="1"/>
          </p:cNvSpPr>
          <p:nvPr>
            <p:ph type="sldNum" idx="12"/>
          </p:nvPr>
        </p:nvSpPr>
        <p:spPr>
          <a:xfrm>
            <a:off x="-68049" y="6425867"/>
            <a:ext cx="465479" cy="432000"/>
          </a:xfrm>
          <a:prstGeom prst="rect">
            <a:avLst/>
          </a:prstGeom>
        </p:spPr>
        <p:txBody>
          <a:bodyPr spcFirstLastPara="1" wrap="square" lIns="91425" tIns="91425" rIns="91425" bIns="91425" anchor="t" anchorCtr="0">
            <a:noAutofit/>
          </a:bodyPr>
          <a:lstStyle>
            <a:lvl1pPr lvl="0" algn="ctr" rtl="0">
              <a:buNone/>
              <a:defRPr sz="1066">
                <a:solidFill>
                  <a:srgbClr val="FFFFFF"/>
                </a:solidFill>
                <a:latin typeface="Roboto Slab"/>
                <a:ea typeface="Roboto Slab"/>
                <a:cs typeface="Roboto Slab"/>
                <a:sym typeface="Roboto Slab"/>
              </a:defRPr>
            </a:lvl1pPr>
            <a:lvl2pPr lvl="1" algn="ctr" rtl="0">
              <a:buNone/>
              <a:defRPr sz="1066">
                <a:solidFill>
                  <a:srgbClr val="FFFFFF"/>
                </a:solidFill>
                <a:latin typeface="Roboto Slab"/>
                <a:ea typeface="Roboto Slab"/>
                <a:cs typeface="Roboto Slab"/>
                <a:sym typeface="Roboto Slab"/>
              </a:defRPr>
            </a:lvl2pPr>
            <a:lvl3pPr lvl="2" algn="ctr" rtl="0">
              <a:buNone/>
              <a:defRPr sz="1066">
                <a:solidFill>
                  <a:srgbClr val="FFFFFF"/>
                </a:solidFill>
                <a:latin typeface="Roboto Slab"/>
                <a:ea typeface="Roboto Slab"/>
                <a:cs typeface="Roboto Slab"/>
                <a:sym typeface="Roboto Slab"/>
              </a:defRPr>
            </a:lvl3pPr>
            <a:lvl4pPr lvl="3" algn="ctr" rtl="0">
              <a:buNone/>
              <a:defRPr sz="1066">
                <a:solidFill>
                  <a:srgbClr val="FFFFFF"/>
                </a:solidFill>
                <a:latin typeface="Roboto Slab"/>
                <a:ea typeface="Roboto Slab"/>
                <a:cs typeface="Roboto Slab"/>
                <a:sym typeface="Roboto Slab"/>
              </a:defRPr>
            </a:lvl4pPr>
            <a:lvl5pPr lvl="4" algn="ctr" rtl="0">
              <a:buNone/>
              <a:defRPr sz="1066">
                <a:solidFill>
                  <a:srgbClr val="FFFFFF"/>
                </a:solidFill>
                <a:latin typeface="Roboto Slab"/>
                <a:ea typeface="Roboto Slab"/>
                <a:cs typeface="Roboto Slab"/>
                <a:sym typeface="Roboto Slab"/>
              </a:defRPr>
            </a:lvl5pPr>
            <a:lvl6pPr lvl="5" algn="ctr" rtl="0">
              <a:buNone/>
              <a:defRPr sz="1066">
                <a:solidFill>
                  <a:srgbClr val="FFFFFF"/>
                </a:solidFill>
                <a:latin typeface="Roboto Slab"/>
                <a:ea typeface="Roboto Slab"/>
                <a:cs typeface="Roboto Slab"/>
                <a:sym typeface="Roboto Slab"/>
              </a:defRPr>
            </a:lvl6pPr>
            <a:lvl7pPr lvl="6" algn="ctr" rtl="0">
              <a:buNone/>
              <a:defRPr sz="1066">
                <a:solidFill>
                  <a:srgbClr val="FFFFFF"/>
                </a:solidFill>
                <a:latin typeface="Roboto Slab"/>
                <a:ea typeface="Roboto Slab"/>
                <a:cs typeface="Roboto Slab"/>
                <a:sym typeface="Roboto Slab"/>
              </a:defRPr>
            </a:lvl7pPr>
            <a:lvl8pPr lvl="7" algn="ctr" rtl="0">
              <a:buNone/>
              <a:defRPr sz="1066">
                <a:solidFill>
                  <a:srgbClr val="FFFFFF"/>
                </a:solidFill>
                <a:latin typeface="Roboto Slab"/>
                <a:ea typeface="Roboto Slab"/>
                <a:cs typeface="Roboto Slab"/>
                <a:sym typeface="Roboto Slab"/>
              </a:defRPr>
            </a:lvl8pPr>
            <a:lvl9pPr lvl="8" algn="ctr" rtl="0">
              <a:buNone/>
              <a:defRPr sz="1066">
                <a:solidFill>
                  <a:srgbClr val="FFFFFF"/>
                </a:solidFill>
                <a:latin typeface="Roboto Slab"/>
                <a:ea typeface="Roboto Slab"/>
                <a:cs typeface="Roboto Slab"/>
                <a:sym typeface="Roboto Slab"/>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3079163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527635" y="707633"/>
            <a:ext cx="4277286" cy="1371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lt1"/>
              </a:buClr>
              <a:buSzPts val="1800"/>
              <a:buFont typeface="Roboto Slab"/>
              <a:buNone/>
              <a:defRPr sz="1800" b="1">
                <a:solidFill>
                  <a:schemeClr val="lt1"/>
                </a:solidFill>
                <a:latin typeface="Roboto Slab"/>
                <a:ea typeface="Roboto Slab"/>
                <a:cs typeface="Roboto Slab"/>
                <a:sym typeface="Roboto Slab"/>
              </a:defRPr>
            </a:lvl1pPr>
            <a:lvl2pPr lvl="1">
              <a:spcBef>
                <a:spcPts val="0"/>
              </a:spcBef>
              <a:spcAft>
                <a:spcPts val="0"/>
              </a:spcAft>
              <a:buClr>
                <a:schemeClr val="lt1"/>
              </a:buClr>
              <a:buSzPts val="1800"/>
              <a:buFont typeface="Roboto Slab"/>
              <a:buNone/>
              <a:defRPr sz="1800" b="1">
                <a:solidFill>
                  <a:schemeClr val="lt1"/>
                </a:solidFill>
                <a:latin typeface="Roboto Slab"/>
                <a:ea typeface="Roboto Slab"/>
                <a:cs typeface="Roboto Slab"/>
                <a:sym typeface="Roboto Slab"/>
              </a:defRPr>
            </a:lvl2pPr>
            <a:lvl3pPr lvl="2">
              <a:spcBef>
                <a:spcPts val="0"/>
              </a:spcBef>
              <a:spcAft>
                <a:spcPts val="0"/>
              </a:spcAft>
              <a:buClr>
                <a:schemeClr val="lt1"/>
              </a:buClr>
              <a:buSzPts val="1800"/>
              <a:buFont typeface="Roboto Slab"/>
              <a:buNone/>
              <a:defRPr sz="1800" b="1">
                <a:solidFill>
                  <a:schemeClr val="lt1"/>
                </a:solidFill>
                <a:latin typeface="Roboto Slab"/>
                <a:ea typeface="Roboto Slab"/>
                <a:cs typeface="Roboto Slab"/>
                <a:sym typeface="Roboto Slab"/>
              </a:defRPr>
            </a:lvl3pPr>
            <a:lvl4pPr lvl="3">
              <a:spcBef>
                <a:spcPts val="0"/>
              </a:spcBef>
              <a:spcAft>
                <a:spcPts val="0"/>
              </a:spcAft>
              <a:buClr>
                <a:schemeClr val="lt1"/>
              </a:buClr>
              <a:buSzPts val="1800"/>
              <a:buFont typeface="Roboto Slab"/>
              <a:buNone/>
              <a:defRPr sz="1800" b="1">
                <a:solidFill>
                  <a:schemeClr val="lt1"/>
                </a:solidFill>
                <a:latin typeface="Roboto Slab"/>
                <a:ea typeface="Roboto Slab"/>
                <a:cs typeface="Roboto Slab"/>
                <a:sym typeface="Roboto Slab"/>
              </a:defRPr>
            </a:lvl4pPr>
            <a:lvl5pPr lvl="4">
              <a:spcBef>
                <a:spcPts val="0"/>
              </a:spcBef>
              <a:spcAft>
                <a:spcPts val="0"/>
              </a:spcAft>
              <a:buClr>
                <a:schemeClr val="lt1"/>
              </a:buClr>
              <a:buSzPts val="1800"/>
              <a:buFont typeface="Roboto Slab"/>
              <a:buNone/>
              <a:defRPr sz="1800" b="1">
                <a:solidFill>
                  <a:schemeClr val="lt1"/>
                </a:solidFill>
                <a:latin typeface="Roboto Slab"/>
                <a:ea typeface="Roboto Slab"/>
                <a:cs typeface="Roboto Slab"/>
                <a:sym typeface="Roboto Slab"/>
              </a:defRPr>
            </a:lvl5pPr>
            <a:lvl6pPr lvl="5">
              <a:spcBef>
                <a:spcPts val="0"/>
              </a:spcBef>
              <a:spcAft>
                <a:spcPts val="0"/>
              </a:spcAft>
              <a:buClr>
                <a:schemeClr val="lt1"/>
              </a:buClr>
              <a:buSzPts val="1800"/>
              <a:buFont typeface="Roboto Slab"/>
              <a:buNone/>
              <a:defRPr sz="1800" b="1">
                <a:solidFill>
                  <a:schemeClr val="lt1"/>
                </a:solidFill>
                <a:latin typeface="Roboto Slab"/>
                <a:ea typeface="Roboto Slab"/>
                <a:cs typeface="Roboto Slab"/>
                <a:sym typeface="Roboto Slab"/>
              </a:defRPr>
            </a:lvl6pPr>
            <a:lvl7pPr lvl="6">
              <a:spcBef>
                <a:spcPts val="0"/>
              </a:spcBef>
              <a:spcAft>
                <a:spcPts val="0"/>
              </a:spcAft>
              <a:buClr>
                <a:schemeClr val="lt1"/>
              </a:buClr>
              <a:buSzPts val="1800"/>
              <a:buFont typeface="Roboto Slab"/>
              <a:buNone/>
              <a:defRPr sz="1800" b="1">
                <a:solidFill>
                  <a:schemeClr val="lt1"/>
                </a:solidFill>
                <a:latin typeface="Roboto Slab"/>
                <a:ea typeface="Roboto Slab"/>
                <a:cs typeface="Roboto Slab"/>
                <a:sym typeface="Roboto Slab"/>
              </a:defRPr>
            </a:lvl7pPr>
            <a:lvl8pPr lvl="7">
              <a:spcBef>
                <a:spcPts val="0"/>
              </a:spcBef>
              <a:spcAft>
                <a:spcPts val="0"/>
              </a:spcAft>
              <a:buClr>
                <a:schemeClr val="lt1"/>
              </a:buClr>
              <a:buSzPts val="1800"/>
              <a:buFont typeface="Roboto Slab"/>
              <a:buNone/>
              <a:defRPr sz="1800" b="1">
                <a:solidFill>
                  <a:schemeClr val="lt1"/>
                </a:solidFill>
                <a:latin typeface="Roboto Slab"/>
                <a:ea typeface="Roboto Slab"/>
                <a:cs typeface="Roboto Slab"/>
                <a:sym typeface="Roboto Slab"/>
              </a:defRPr>
            </a:lvl8pPr>
            <a:lvl9pPr lvl="8">
              <a:spcBef>
                <a:spcPts val="0"/>
              </a:spcBef>
              <a:spcAft>
                <a:spcPts val="0"/>
              </a:spcAft>
              <a:buClr>
                <a:schemeClr val="lt1"/>
              </a:buClr>
              <a:buSzPts val="1800"/>
              <a:buFont typeface="Roboto Slab"/>
              <a:buNone/>
              <a:defRPr sz="1800" b="1">
                <a:solidFill>
                  <a:schemeClr val="lt1"/>
                </a:solidFill>
                <a:latin typeface="Roboto Slab"/>
                <a:ea typeface="Roboto Slab"/>
                <a:cs typeface="Roboto Slab"/>
                <a:sym typeface="Roboto Slab"/>
              </a:defRPr>
            </a:lvl9pPr>
          </a:lstStyle>
          <a:p>
            <a:endParaRPr/>
          </a:p>
        </p:txBody>
      </p:sp>
      <p:sp>
        <p:nvSpPr>
          <p:cNvPr id="7" name="Google Shape;7;p1"/>
          <p:cNvSpPr txBox="1">
            <a:spLocks noGrp="1"/>
          </p:cNvSpPr>
          <p:nvPr>
            <p:ph type="body" idx="1"/>
          </p:nvPr>
        </p:nvSpPr>
        <p:spPr>
          <a:xfrm>
            <a:off x="1527635" y="2356367"/>
            <a:ext cx="10051782" cy="42116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accent2"/>
              </a:buClr>
              <a:buSzPts val="3000"/>
              <a:buFont typeface="Nixie One"/>
              <a:buChar char="▪"/>
              <a:defRPr sz="3000">
                <a:solidFill>
                  <a:schemeClr val="accent1"/>
                </a:solidFill>
                <a:latin typeface="Nixie One"/>
                <a:ea typeface="Nixie One"/>
                <a:cs typeface="Nixie One"/>
                <a:sym typeface="Nixie One"/>
              </a:defRPr>
            </a:lvl1pPr>
            <a:lvl2pPr marL="914400" lvl="1" indent="-381000">
              <a:spcBef>
                <a:spcPts val="0"/>
              </a:spcBef>
              <a:spcAft>
                <a:spcPts val="0"/>
              </a:spcAft>
              <a:buClr>
                <a:schemeClr val="accent2"/>
              </a:buClr>
              <a:buSzPts val="2400"/>
              <a:buFont typeface="Nixie One"/>
              <a:buChar char="▫"/>
              <a:defRPr sz="2400">
                <a:solidFill>
                  <a:schemeClr val="accent1"/>
                </a:solidFill>
                <a:latin typeface="Nixie One"/>
                <a:ea typeface="Nixie One"/>
                <a:cs typeface="Nixie One"/>
                <a:sym typeface="Nixie One"/>
              </a:defRPr>
            </a:lvl2pPr>
            <a:lvl3pPr marL="1371600" lvl="2" indent="-381000">
              <a:spcBef>
                <a:spcPts val="0"/>
              </a:spcBef>
              <a:spcAft>
                <a:spcPts val="0"/>
              </a:spcAft>
              <a:buClr>
                <a:schemeClr val="accent2"/>
              </a:buClr>
              <a:buSzPts val="2400"/>
              <a:buFont typeface="Nixie One"/>
              <a:buChar char="■"/>
              <a:defRPr sz="2400">
                <a:solidFill>
                  <a:schemeClr val="accent1"/>
                </a:solidFill>
                <a:latin typeface="Nixie One"/>
                <a:ea typeface="Nixie One"/>
                <a:cs typeface="Nixie One"/>
                <a:sym typeface="Nixie One"/>
              </a:defRPr>
            </a:lvl3pPr>
            <a:lvl4pPr marL="1828800" lvl="3" indent="-342900">
              <a:spcBef>
                <a:spcPts val="0"/>
              </a:spcBef>
              <a:spcAft>
                <a:spcPts val="0"/>
              </a:spcAft>
              <a:buClr>
                <a:schemeClr val="accent1"/>
              </a:buClr>
              <a:buSzPts val="1800"/>
              <a:buFont typeface="Nixie One"/>
              <a:buChar char="●"/>
              <a:defRPr sz="1800">
                <a:solidFill>
                  <a:schemeClr val="accent1"/>
                </a:solidFill>
                <a:latin typeface="Nixie One"/>
                <a:ea typeface="Nixie One"/>
                <a:cs typeface="Nixie One"/>
                <a:sym typeface="Nixie One"/>
              </a:defRPr>
            </a:lvl4pPr>
            <a:lvl5pPr marL="2286000" lvl="4" indent="-342900">
              <a:spcBef>
                <a:spcPts val="0"/>
              </a:spcBef>
              <a:spcAft>
                <a:spcPts val="0"/>
              </a:spcAft>
              <a:buClr>
                <a:schemeClr val="accent1"/>
              </a:buClr>
              <a:buSzPts val="1800"/>
              <a:buFont typeface="Nixie One"/>
              <a:buChar char="○"/>
              <a:defRPr sz="1800">
                <a:solidFill>
                  <a:schemeClr val="accent1"/>
                </a:solidFill>
                <a:latin typeface="Nixie One"/>
                <a:ea typeface="Nixie One"/>
                <a:cs typeface="Nixie One"/>
                <a:sym typeface="Nixie One"/>
              </a:defRPr>
            </a:lvl5pPr>
            <a:lvl6pPr marL="2743200" lvl="5" indent="-342900">
              <a:spcBef>
                <a:spcPts val="0"/>
              </a:spcBef>
              <a:spcAft>
                <a:spcPts val="0"/>
              </a:spcAft>
              <a:buClr>
                <a:schemeClr val="accent1"/>
              </a:buClr>
              <a:buSzPts val="1800"/>
              <a:buFont typeface="Nixie One"/>
              <a:buChar char="■"/>
              <a:defRPr sz="1800">
                <a:solidFill>
                  <a:schemeClr val="accent1"/>
                </a:solidFill>
                <a:latin typeface="Nixie One"/>
                <a:ea typeface="Nixie One"/>
                <a:cs typeface="Nixie One"/>
                <a:sym typeface="Nixie One"/>
              </a:defRPr>
            </a:lvl6pPr>
            <a:lvl7pPr marL="3200400" lvl="6" indent="-342900">
              <a:spcBef>
                <a:spcPts val="0"/>
              </a:spcBef>
              <a:spcAft>
                <a:spcPts val="0"/>
              </a:spcAft>
              <a:buClr>
                <a:schemeClr val="accent1"/>
              </a:buClr>
              <a:buSzPts val="1800"/>
              <a:buFont typeface="Nixie One"/>
              <a:buChar char="●"/>
              <a:defRPr sz="1800">
                <a:solidFill>
                  <a:schemeClr val="accent1"/>
                </a:solidFill>
                <a:latin typeface="Nixie One"/>
                <a:ea typeface="Nixie One"/>
                <a:cs typeface="Nixie One"/>
                <a:sym typeface="Nixie One"/>
              </a:defRPr>
            </a:lvl7pPr>
            <a:lvl8pPr marL="3657600" lvl="7" indent="-342900">
              <a:spcBef>
                <a:spcPts val="0"/>
              </a:spcBef>
              <a:spcAft>
                <a:spcPts val="0"/>
              </a:spcAft>
              <a:buClr>
                <a:schemeClr val="accent1"/>
              </a:buClr>
              <a:buSzPts val="1800"/>
              <a:buFont typeface="Nixie One"/>
              <a:buChar char="○"/>
              <a:defRPr sz="1800">
                <a:solidFill>
                  <a:schemeClr val="accent1"/>
                </a:solidFill>
                <a:latin typeface="Nixie One"/>
                <a:ea typeface="Nixie One"/>
                <a:cs typeface="Nixie One"/>
                <a:sym typeface="Nixie One"/>
              </a:defRPr>
            </a:lvl8pPr>
            <a:lvl9pPr marL="4114800" lvl="8" indent="-342900">
              <a:spcBef>
                <a:spcPts val="0"/>
              </a:spcBef>
              <a:spcAft>
                <a:spcPts val="0"/>
              </a:spcAft>
              <a:buClr>
                <a:schemeClr val="accent1"/>
              </a:buClr>
              <a:buSzPts val="1800"/>
              <a:buFont typeface="Nixie One"/>
              <a:buChar char="■"/>
              <a:defRPr sz="1800">
                <a:solidFill>
                  <a:schemeClr val="accent1"/>
                </a:solidFill>
                <a:latin typeface="Nixie One"/>
                <a:ea typeface="Nixie One"/>
                <a:cs typeface="Nixie One"/>
                <a:sym typeface="Nixie One"/>
              </a:defRPr>
            </a:lvl9pPr>
          </a:lstStyle>
          <a:p>
            <a:endParaRPr/>
          </a:p>
        </p:txBody>
      </p:sp>
      <p:sp>
        <p:nvSpPr>
          <p:cNvPr id="8" name="Google Shape;8;p1"/>
          <p:cNvSpPr txBox="1">
            <a:spLocks noGrp="1"/>
          </p:cNvSpPr>
          <p:nvPr>
            <p:ph type="sldNum" idx="12"/>
          </p:nvPr>
        </p:nvSpPr>
        <p:spPr>
          <a:xfrm>
            <a:off x="-68049" y="6425867"/>
            <a:ext cx="465479" cy="432000"/>
          </a:xfrm>
          <a:prstGeom prst="rect">
            <a:avLst/>
          </a:prstGeom>
          <a:noFill/>
          <a:ln>
            <a:noFill/>
          </a:ln>
        </p:spPr>
        <p:txBody>
          <a:bodyPr spcFirstLastPara="1" wrap="square" lIns="91425" tIns="91425" rIns="91425" bIns="91425" anchor="t" anchorCtr="0">
            <a:noAutofit/>
          </a:bodyPr>
          <a:lstStyle>
            <a:lvl1pPr lvl="0" algn="ctr">
              <a:buNone/>
              <a:defRPr sz="1066">
                <a:solidFill>
                  <a:schemeClr val="lt1"/>
                </a:solidFill>
                <a:latin typeface="Roboto Slab"/>
                <a:ea typeface="Roboto Slab"/>
                <a:cs typeface="Roboto Slab"/>
                <a:sym typeface="Roboto Slab"/>
              </a:defRPr>
            </a:lvl1pPr>
            <a:lvl2pPr lvl="1" algn="ctr">
              <a:buNone/>
              <a:defRPr sz="1066">
                <a:solidFill>
                  <a:schemeClr val="lt1"/>
                </a:solidFill>
                <a:latin typeface="Roboto Slab"/>
                <a:ea typeface="Roboto Slab"/>
                <a:cs typeface="Roboto Slab"/>
                <a:sym typeface="Roboto Slab"/>
              </a:defRPr>
            </a:lvl2pPr>
            <a:lvl3pPr lvl="2" algn="ctr">
              <a:buNone/>
              <a:defRPr sz="1066">
                <a:solidFill>
                  <a:schemeClr val="lt1"/>
                </a:solidFill>
                <a:latin typeface="Roboto Slab"/>
                <a:ea typeface="Roboto Slab"/>
                <a:cs typeface="Roboto Slab"/>
                <a:sym typeface="Roboto Slab"/>
              </a:defRPr>
            </a:lvl3pPr>
            <a:lvl4pPr lvl="3" algn="ctr">
              <a:buNone/>
              <a:defRPr sz="1066">
                <a:solidFill>
                  <a:schemeClr val="lt1"/>
                </a:solidFill>
                <a:latin typeface="Roboto Slab"/>
                <a:ea typeface="Roboto Slab"/>
                <a:cs typeface="Roboto Slab"/>
                <a:sym typeface="Roboto Slab"/>
              </a:defRPr>
            </a:lvl4pPr>
            <a:lvl5pPr lvl="4" algn="ctr">
              <a:buNone/>
              <a:defRPr sz="1066">
                <a:solidFill>
                  <a:schemeClr val="lt1"/>
                </a:solidFill>
                <a:latin typeface="Roboto Slab"/>
                <a:ea typeface="Roboto Slab"/>
                <a:cs typeface="Roboto Slab"/>
                <a:sym typeface="Roboto Slab"/>
              </a:defRPr>
            </a:lvl5pPr>
            <a:lvl6pPr lvl="5" algn="ctr">
              <a:buNone/>
              <a:defRPr sz="1066">
                <a:solidFill>
                  <a:schemeClr val="lt1"/>
                </a:solidFill>
                <a:latin typeface="Roboto Slab"/>
                <a:ea typeface="Roboto Slab"/>
                <a:cs typeface="Roboto Slab"/>
                <a:sym typeface="Roboto Slab"/>
              </a:defRPr>
            </a:lvl6pPr>
            <a:lvl7pPr lvl="6" algn="ctr">
              <a:buNone/>
              <a:defRPr sz="1066">
                <a:solidFill>
                  <a:schemeClr val="lt1"/>
                </a:solidFill>
                <a:latin typeface="Roboto Slab"/>
                <a:ea typeface="Roboto Slab"/>
                <a:cs typeface="Roboto Slab"/>
                <a:sym typeface="Roboto Slab"/>
              </a:defRPr>
            </a:lvl7pPr>
            <a:lvl8pPr lvl="7" algn="ctr">
              <a:buNone/>
              <a:defRPr sz="1066">
                <a:solidFill>
                  <a:schemeClr val="lt1"/>
                </a:solidFill>
                <a:latin typeface="Roboto Slab"/>
                <a:ea typeface="Roboto Slab"/>
                <a:cs typeface="Roboto Slab"/>
                <a:sym typeface="Roboto Slab"/>
              </a:defRPr>
            </a:lvl8pPr>
            <a:lvl9pPr lvl="8" algn="ctr">
              <a:buNone/>
              <a:defRPr sz="1066">
                <a:solidFill>
                  <a:schemeClr val="lt1"/>
                </a:solidFill>
                <a:latin typeface="Roboto Slab"/>
                <a:ea typeface="Roboto Slab"/>
                <a:cs typeface="Roboto Slab"/>
                <a:sym typeface="Roboto Slab"/>
              </a:defRPr>
            </a:lvl9pPr>
          </a:lstStyle>
          <a:p>
            <a:fld id="{00000000-1234-1234-1234-123412341234}" type="slidenum">
              <a:rPr lang="it-IT" smtClean="0"/>
              <a:pPr/>
              <a:t>‹N›</a:t>
            </a:fld>
            <a:endParaRPr lang="it-IT"/>
          </a:p>
        </p:txBody>
      </p:sp>
    </p:spTree>
    <p:extLst>
      <p:ext uri="{BB962C8B-B14F-4D97-AF65-F5344CB8AC3E}">
        <p14:creationId xmlns:p14="http://schemas.microsoft.com/office/powerpoint/2010/main" val="295339126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70" r:id="rId8"/>
    <p:sldLayoutId id="2147483673" r:id="rId9"/>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6"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magine 7" descr="Immagine che contiene schermata, linea, Elementi grafici&#10;&#10;Il contenuto generato dall'IA potrebbe non essere corretto.">
            <a:extLst>
              <a:ext uri="{FF2B5EF4-FFF2-40B4-BE49-F238E27FC236}">
                <a16:creationId xmlns:a16="http://schemas.microsoft.com/office/drawing/2014/main" id="{24A4694F-BCFF-4C5E-9B7F-063CCA3D1EF8}"/>
              </a:ext>
            </a:extLst>
          </p:cNvPr>
          <p:cNvPicPr>
            <a:picLocks noChangeAspect="1"/>
          </p:cNvPicPr>
          <p:nvPr userDrawn="1"/>
        </p:nvPicPr>
        <p:blipFill>
          <a:blip r:embed="rId4"/>
          <a:stretch>
            <a:fillRect/>
          </a:stretch>
        </p:blipFill>
        <p:spPr>
          <a:xfrm>
            <a:off x="0" y="0"/>
            <a:ext cx="12188825" cy="6854430"/>
          </a:xfrm>
          <a:prstGeom prst="rect">
            <a:avLst/>
          </a:prstGeom>
        </p:spPr>
      </p:pic>
    </p:spTree>
    <p:extLst>
      <p:ext uri="{BB962C8B-B14F-4D97-AF65-F5344CB8AC3E}">
        <p14:creationId xmlns:p14="http://schemas.microsoft.com/office/powerpoint/2010/main" val="3340956216"/>
      </p:ext>
    </p:extLst>
  </p:cSld>
  <p:clrMap bg1="lt1" tx1="dk1" bg2="lt2" tx2="dk2" accent1="accent1" accent2="accent2" accent3="accent3" accent4="accent4" accent5="accent5" accent6="accent6" hlink="hlink" folHlink="folHlink"/>
  <p:sldLayoutIdLst>
    <p:sldLayoutId id="2147483675" r:id="rId1"/>
    <p:sldLayoutId id="2147483676" r:id="rId2"/>
  </p:sldLayoutIdLst>
  <p:txStyles>
    <p:titleStyle>
      <a:lvl1pPr algn="l" defTabSz="914126"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it-IT"/>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4.png"/><Relationship Id="rId7"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4.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8" Type="http://schemas.openxmlformats.org/officeDocument/2006/relationships/image" Target="../media/image400.png"/><Relationship Id="rId3" Type="http://schemas.openxmlformats.org/officeDocument/2006/relationships/image" Target="../media/image4.png"/><Relationship Id="rId7" Type="http://schemas.openxmlformats.org/officeDocument/2006/relationships/customXml" Target="../ink/ink1.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42.png"/><Relationship Id="rId11" Type="http://schemas.openxmlformats.org/officeDocument/2006/relationships/image" Target="../media/image420.png"/><Relationship Id="rId5" Type="http://schemas.openxmlformats.org/officeDocument/2006/relationships/image" Target="../media/image41.png"/><Relationship Id="rId10" Type="http://schemas.openxmlformats.org/officeDocument/2006/relationships/customXml" Target="../ink/ink2.xml"/><Relationship Id="rId4" Type="http://schemas.openxmlformats.org/officeDocument/2006/relationships/image" Target="../media/image40.png"/><Relationship Id="rId9" Type="http://schemas.openxmlformats.org/officeDocument/2006/relationships/image" Target="../media/image43.png"/></Relationships>
</file>

<file path=ppt/slides/_rels/slide1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png"/><Relationship Id="rId7"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8" Type="http://schemas.openxmlformats.org/officeDocument/2006/relationships/customXml" Target="../ink/ink4.xml"/><Relationship Id="rId13" Type="http://schemas.openxmlformats.org/officeDocument/2006/relationships/image" Target="../media/image580.png"/><Relationship Id="rId18" Type="http://schemas.openxmlformats.org/officeDocument/2006/relationships/image" Target="../media/image600.png"/><Relationship Id="rId26" Type="http://schemas.openxmlformats.org/officeDocument/2006/relationships/customXml" Target="../ink/ink16.xml"/><Relationship Id="rId3" Type="http://schemas.openxmlformats.org/officeDocument/2006/relationships/image" Target="../media/image4.png"/><Relationship Id="rId21" Type="http://schemas.openxmlformats.org/officeDocument/2006/relationships/customXml" Target="../ink/ink11.xml"/><Relationship Id="rId7" Type="http://schemas.openxmlformats.org/officeDocument/2006/relationships/image" Target="../media/image550.png"/><Relationship Id="rId12" Type="http://schemas.openxmlformats.org/officeDocument/2006/relationships/customXml" Target="../ink/ink6.xml"/><Relationship Id="rId17" Type="http://schemas.openxmlformats.org/officeDocument/2006/relationships/customXml" Target="../ink/ink9.xml"/><Relationship Id="rId25" Type="http://schemas.openxmlformats.org/officeDocument/2006/relationships/customXml" Target="../ink/ink15.xml"/><Relationship Id="rId2" Type="http://schemas.openxmlformats.org/officeDocument/2006/relationships/notesSlide" Target="../notesSlides/notesSlide17.xml"/><Relationship Id="rId16" Type="http://schemas.openxmlformats.org/officeDocument/2006/relationships/customXml" Target="../ink/ink8.xml"/><Relationship Id="rId20" Type="http://schemas.openxmlformats.org/officeDocument/2006/relationships/image" Target="../media/image61.png"/><Relationship Id="rId29" Type="http://schemas.openxmlformats.org/officeDocument/2006/relationships/image" Target="../media/image53.png"/><Relationship Id="rId1" Type="http://schemas.openxmlformats.org/officeDocument/2006/relationships/slideLayout" Target="../slideLayouts/slideLayout9.xml"/><Relationship Id="rId6" Type="http://schemas.openxmlformats.org/officeDocument/2006/relationships/customXml" Target="../ink/ink3.xml"/><Relationship Id="rId11" Type="http://schemas.openxmlformats.org/officeDocument/2006/relationships/image" Target="../media/image570.png"/><Relationship Id="rId24" Type="http://schemas.openxmlformats.org/officeDocument/2006/relationships/customXml" Target="../ink/ink14.xml"/><Relationship Id="rId5" Type="http://schemas.openxmlformats.org/officeDocument/2006/relationships/image" Target="../media/image50.png"/><Relationship Id="rId15" Type="http://schemas.openxmlformats.org/officeDocument/2006/relationships/image" Target="../media/image59.png"/><Relationship Id="rId23" Type="http://schemas.openxmlformats.org/officeDocument/2006/relationships/customXml" Target="../ink/ink13.xml"/><Relationship Id="rId28" Type="http://schemas.openxmlformats.org/officeDocument/2006/relationships/image" Target="../media/image52.png"/><Relationship Id="rId10" Type="http://schemas.openxmlformats.org/officeDocument/2006/relationships/customXml" Target="../ink/ink5.xml"/><Relationship Id="rId19" Type="http://schemas.openxmlformats.org/officeDocument/2006/relationships/customXml" Target="../ink/ink10.xml"/><Relationship Id="rId31" Type="http://schemas.openxmlformats.org/officeDocument/2006/relationships/image" Target="../media/image55.png"/><Relationship Id="rId4" Type="http://schemas.openxmlformats.org/officeDocument/2006/relationships/image" Target="../media/image49.emf"/><Relationship Id="rId9" Type="http://schemas.openxmlformats.org/officeDocument/2006/relationships/image" Target="../media/image560.png"/><Relationship Id="rId14" Type="http://schemas.openxmlformats.org/officeDocument/2006/relationships/customXml" Target="../ink/ink7.xml"/><Relationship Id="rId22" Type="http://schemas.openxmlformats.org/officeDocument/2006/relationships/customXml" Target="../ink/ink12.xml"/><Relationship Id="rId27" Type="http://schemas.openxmlformats.org/officeDocument/2006/relationships/image" Target="../media/image51.png"/><Relationship Id="rId30"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9.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9.xml"/><Relationship Id="rId5" Type="http://schemas.openxmlformats.org/officeDocument/2006/relationships/image" Target="../media/image70.png"/><Relationship Id="rId4" Type="http://schemas.openxmlformats.org/officeDocument/2006/relationships/image" Target="../media/image66.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3.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4.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4.png"/><Relationship Id="rId7" Type="http://schemas.openxmlformats.org/officeDocument/2006/relationships/image" Target="../media/image77.pn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76.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jpeg"/><Relationship Id="rId9" Type="http://schemas.openxmlformats.org/officeDocument/2006/relationships/image" Target="../media/image79.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81.png"/></Relationships>
</file>

<file path=ppt/slides/_rels/slide26.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4.png"/><Relationship Id="rId7" Type="http://schemas.openxmlformats.org/officeDocument/2006/relationships/image" Target="../media/image84.png"/><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png"/><Relationship Id="rId9" Type="http://schemas.openxmlformats.org/officeDocument/2006/relationships/image" Target="../media/image86.png"/></Relationships>
</file>

<file path=ppt/slides/_rels/slide27.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4.png"/><Relationship Id="rId7" Type="http://schemas.openxmlformats.org/officeDocument/2006/relationships/image" Target="../media/image91.pn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29.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4.png"/><Relationship Id="rId7" Type="http://schemas.openxmlformats.org/officeDocument/2006/relationships/image" Target="../media/image99.png"/><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101.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102.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emf"/></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AF486F5-149E-A65E-FB6C-A5E18B112E6B}"/>
              </a:ext>
            </a:extLst>
          </p:cNvPr>
          <p:cNvPicPr>
            <a:picLocks noChangeAspect="1"/>
          </p:cNvPicPr>
          <p:nvPr/>
        </p:nvPicPr>
        <p:blipFill>
          <a:blip r:embed="rId2"/>
          <a:srcRect/>
          <a:stretch/>
        </p:blipFill>
        <p:spPr>
          <a:xfrm>
            <a:off x="-1" y="2679"/>
            <a:ext cx="12188825" cy="6852644"/>
          </a:xfrm>
          <a:prstGeom prst="rect">
            <a:avLst/>
          </a:prstGeom>
        </p:spPr>
      </p:pic>
    </p:spTree>
    <p:extLst>
      <p:ext uri="{BB962C8B-B14F-4D97-AF65-F5344CB8AC3E}">
        <p14:creationId xmlns:p14="http://schemas.microsoft.com/office/powerpoint/2010/main" val="3234500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18B2D-C1B9-2E00-F5EE-7CF73011D589}"/>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BCA6E654-ABF7-3330-1F6C-6CA597A1FD58}"/>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9" name="Rectangle 6">
            <a:extLst>
              <a:ext uri="{FF2B5EF4-FFF2-40B4-BE49-F238E27FC236}">
                <a16:creationId xmlns:a16="http://schemas.microsoft.com/office/drawing/2014/main" id="{3FC18E5B-3FB9-B24F-B824-3ACA8F5CA82C}"/>
              </a:ext>
            </a:extLst>
          </p:cNvPr>
          <p:cNvSpPr>
            <a:spLocks noChangeArrowheads="1"/>
          </p:cNvSpPr>
          <p:nvPr/>
        </p:nvSpPr>
        <p:spPr bwMode="auto">
          <a:xfrm>
            <a:off x="7442375" y="6566666"/>
            <a:ext cx="4664590" cy="276999"/>
          </a:xfrm>
          <a:prstGeom prst="rect">
            <a:avLst/>
          </a:prstGeom>
          <a:noFill/>
        </p:spPr>
        <p:txBody>
          <a:bodyPr wrap="square" rtlCol="0">
            <a:spAutoFit/>
          </a:bodyPr>
          <a:lstStyle/>
          <a:p>
            <a:pPr algn="r"/>
            <a:r>
              <a:rPr lang="it-IT" sz="1200" i="1" dirty="0">
                <a:latin typeface="Roboto Thin" pitchFamily="2" charset="0"/>
                <a:ea typeface="Roboto Thin" pitchFamily="2" charset="0"/>
              </a:rPr>
              <a:t>L. </a:t>
            </a:r>
            <a:r>
              <a:rPr lang="it-IT" sz="1200" i="1" dirty="0" err="1">
                <a:latin typeface="Roboto Thin" pitchFamily="2" charset="0"/>
                <a:ea typeface="Roboto Thin" pitchFamily="2" charset="0"/>
              </a:rPr>
              <a:t>Hersberger</a:t>
            </a:r>
            <a:r>
              <a:rPr lang="it-IT" sz="1200" i="1" dirty="0">
                <a:latin typeface="Roboto Thin" pitchFamily="2" charset="0"/>
                <a:ea typeface="Roboto Thin" pitchFamily="2" charset="0"/>
              </a:rPr>
              <a:t> et al., </a:t>
            </a:r>
            <a:r>
              <a:rPr lang="it-IT" sz="1200" i="1" dirty="0" err="1">
                <a:latin typeface="Roboto Thin" pitchFamily="2" charset="0"/>
                <a:ea typeface="Roboto Thin" pitchFamily="2" charset="0"/>
              </a:rPr>
              <a:t>Clin</a:t>
            </a:r>
            <a:r>
              <a:rPr lang="it-IT" sz="1200" i="1" dirty="0">
                <a:latin typeface="Roboto Thin" pitchFamily="2" charset="0"/>
                <a:ea typeface="Roboto Thin" pitchFamily="2" charset="0"/>
              </a:rPr>
              <a:t> </a:t>
            </a:r>
            <a:r>
              <a:rPr lang="it-IT" sz="1200" i="1" dirty="0" err="1">
                <a:latin typeface="Roboto Thin" pitchFamily="2" charset="0"/>
                <a:ea typeface="Roboto Thin" pitchFamily="2" charset="0"/>
              </a:rPr>
              <a:t>Nutr</a:t>
            </a:r>
            <a:r>
              <a:rPr lang="it-IT" sz="1200" i="1" dirty="0">
                <a:latin typeface="Roboto Thin" pitchFamily="2" charset="0"/>
                <a:ea typeface="Roboto Thin" pitchFamily="2" charset="0"/>
              </a:rPr>
              <a:t> 2020</a:t>
            </a:r>
          </a:p>
        </p:txBody>
      </p:sp>
      <p:sp>
        <p:nvSpPr>
          <p:cNvPr id="18" name="Rectangle: Rounded Corners 9">
            <a:extLst>
              <a:ext uri="{FF2B5EF4-FFF2-40B4-BE49-F238E27FC236}">
                <a16:creationId xmlns:a16="http://schemas.microsoft.com/office/drawing/2014/main" id="{69FA1C44-A5C0-BC71-74EB-3BCC06885CAB}"/>
              </a:ext>
            </a:extLst>
          </p:cNvPr>
          <p:cNvSpPr/>
          <p:nvPr/>
        </p:nvSpPr>
        <p:spPr>
          <a:xfrm>
            <a:off x="719487" y="1324350"/>
            <a:ext cx="4368712"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Screening</a:t>
            </a:r>
          </a:p>
        </p:txBody>
      </p:sp>
      <p:pic>
        <p:nvPicPr>
          <p:cNvPr id="5" name="Immagine 4" descr="Immagine che contiene testo, linea, Diagramma, diagramma&#10;&#10;Descrizione generata automaticamente">
            <a:extLst>
              <a:ext uri="{FF2B5EF4-FFF2-40B4-BE49-F238E27FC236}">
                <a16:creationId xmlns:a16="http://schemas.microsoft.com/office/drawing/2014/main" id="{604A45F6-5AE0-A62B-578C-5860DA0FC577}"/>
              </a:ext>
            </a:extLst>
          </p:cNvPr>
          <p:cNvPicPr>
            <a:picLocks noChangeAspect="1"/>
          </p:cNvPicPr>
          <p:nvPr/>
        </p:nvPicPr>
        <p:blipFill>
          <a:blip r:embed="rId4"/>
          <a:stretch>
            <a:fillRect/>
          </a:stretch>
        </p:blipFill>
        <p:spPr>
          <a:xfrm>
            <a:off x="2108934" y="2167897"/>
            <a:ext cx="6942673" cy="3691660"/>
          </a:xfrm>
          <a:prstGeom prst="rect">
            <a:avLst/>
          </a:prstGeom>
          <a:ln>
            <a:solidFill>
              <a:schemeClr val="tx1"/>
            </a:solidFill>
          </a:ln>
        </p:spPr>
      </p:pic>
      <p:pic>
        <p:nvPicPr>
          <p:cNvPr id="10" name="Immagine 9">
            <a:extLst>
              <a:ext uri="{FF2B5EF4-FFF2-40B4-BE49-F238E27FC236}">
                <a16:creationId xmlns:a16="http://schemas.microsoft.com/office/drawing/2014/main" id="{5B3D61DB-890F-82F3-3437-34152E3A2EDB}"/>
              </a:ext>
            </a:extLst>
          </p:cNvPr>
          <p:cNvPicPr>
            <a:picLocks noChangeAspect="1"/>
          </p:cNvPicPr>
          <p:nvPr/>
        </p:nvPicPr>
        <p:blipFill>
          <a:blip r:embed="rId5"/>
          <a:stretch>
            <a:fillRect/>
          </a:stretch>
        </p:blipFill>
        <p:spPr>
          <a:xfrm>
            <a:off x="2108933" y="6009651"/>
            <a:ext cx="6942673" cy="554978"/>
          </a:xfrm>
          <a:prstGeom prst="rect">
            <a:avLst/>
          </a:prstGeom>
          <a:ln>
            <a:solidFill>
              <a:schemeClr val="tx1"/>
            </a:solidFill>
          </a:ln>
        </p:spPr>
      </p:pic>
      <p:pic>
        <p:nvPicPr>
          <p:cNvPr id="14" name="Immagine 13" descr="Immagine che contiene testo, Carattere, bianco, schermata&#10;&#10;Descrizione generata automaticamente">
            <a:extLst>
              <a:ext uri="{FF2B5EF4-FFF2-40B4-BE49-F238E27FC236}">
                <a16:creationId xmlns:a16="http://schemas.microsoft.com/office/drawing/2014/main" id="{E34370CD-1CB8-18C9-2007-BDCAC6DBC0E4}"/>
              </a:ext>
            </a:extLst>
          </p:cNvPr>
          <p:cNvPicPr>
            <a:picLocks noChangeAspect="1"/>
          </p:cNvPicPr>
          <p:nvPr/>
        </p:nvPicPr>
        <p:blipFill>
          <a:blip r:embed="rId6"/>
          <a:stretch>
            <a:fillRect/>
          </a:stretch>
        </p:blipFill>
        <p:spPr>
          <a:xfrm>
            <a:off x="7590314" y="473786"/>
            <a:ext cx="4368712" cy="2135312"/>
          </a:xfrm>
          <a:prstGeom prst="rect">
            <a:avLst/>
          </a:prstGeom>
          <a:ln w="19050">
            <a:solidFill>
              <a:schemeClr val="accent1">
                <a:lumMod val="40000"/>
                <a:lumOff val="60000"/>
              </a:schemeClr>
            </a:solidFill>
          </a:ln>
        </p:spPr>
      </p:pic>
    </p:spTree>
    <p:extLst>
      <p:ext uri="{BB962C8B-B14F-4D97-AF65-F5344CB8AC3E}">
        <p14:creationId xmlns:p14="http://schemas.microsoft.com/office/powerpoint/2010/main" val="51520147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A8970-2402-C04C-2D65-202670306B7E}"/>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45063E17-B3B6-798C-0C7E-BFB280122EBA}"/>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9" name="Rectangle 6">
            <a:extLst>
              <a:ext uri="{FF2B5EF4-FFF2-40B4-BE49-F238E27FC236}">
                <a16:creationId xmlns:a16="http://schemas.microsoft.com/office/drawing/2014/main" id="{68E5BA23-CFDA-19C9-ED19-DA5CEF0C6594}"/>
              </a:ext>
            </a:extLst>
          </p:cNvPr>
          <p:cNvSpPr>
            <a:spLocks noChangeArrowheads="1"/>
          </p:cNvSpPr>
          <p:nvPr/>
        </p:nvSpPr>
        <p:spPr bwMode="auto">
          <a:xfrm>
            <a:off x="7442375" y="6548344"/>
            <a:ext cx="4664590" cy="276999"/>
          </a:xfrm>
          <a:prstGeom prst="rect">
            <a:avLst/>
          </a:prstGeom>
          <a:noFill/>
        </p:spPr>
        <p:txBody>
          <a:bodyPr wrap="square" rtlCol="0">
            <a:spAutoFit/>
          </a:bodyPr>
          <a:lstStyle/>
          <a:p>
            <a:pPr algn="r"/>
            <a:r>
              <a:rPr lang="it-IT" sz="1200" i="1" dirty="0" err="1">
                <a:latin typeface="Roboto Thin" pitchFamily="2" charset="0"/>
                <a:ea typeface="Roboto Thin" pitchFamily="2" charset="0"/>
              </a:rPr>
              <a:t>Adapted</a:t>
            </a:r>
            <a:r>
              <a:rPr lang="it-IT" sz="1200" i="1" dirty="0">
                <a:latin typeface="Roboto Thin" pitchFamily="2" charset="0"/>
                <a:ea typeface="Roboto Thin" pitchFamily="2" charset="0"/>
              </a:rPr>
              <a:t> from </a:t>
            </a:r>
            <a:r>
              <a:rPr lang="it-IT" sz="1200" i="1" dirty="0" err="1">
                <a:latin typeface="Roboto Thin" pitchFamily="2" charset="0"/>
                <a:ea typeface="Roboto Thin" pitchFamily="2" charset="0"/>
              </a:rPr>
              <a:t>J</a:t>
            </a:r>
            <a:r>
              <a:rPr lang="it-IT" sz="1200" i="1" dirty="0">
                <a:latin typeface="Roboto Thin" pitchFamily="2" charset="0"/>
                <a:ea typeface="Roboto Thin" pitchFamily="2" charset="0"/>
              </a:rPr>
              <a:t>. </a:t>
            </a:r>
            <a:r>
              <a:rPr lang="it-IT" sz="1200" i="1" dirty="0" err="1">
                <a:latin typeface="Roboto Thin" pitchFamily="2" charset="0"/>
                <a:ea typeface="Roboto Thin" pitchFamily="2" charset="0"/>
              </a:rPr>
              <a:t>Kondrup</a:t>
            </a:r>
            <a:r>
              <a:rPr lang="it-IT" sz="1200" i="1" dirty="0">
                <a:latin typeface="Roboto Thin" pitchFamily="2" charset="0"/>
                <a:ea typeface="Roboto Thin" pitchFamily="2" charset="0"/>
              </a:rPr>
              <a:t> et al., </a:t>
            </a:r>
            <a:r>
              <a:rPr lang="it-IT" sz="1200" i="1" dirty="0" err="1">
                <a:latin typeface="Roboto Thin" pitchFamily="2" charset="0"/>
                <a:ea typeface="Roboto Thin" pitchFamily="2" charset="0"/>
              </a:rPr>
              <a:t>Clin</a:t>
            </a:r>
            <a:r>
              <a:rPr lang="it-IT" sz="1200" i="1" dirty="0">
                <a:latin typeface="Roboto Thin" pitchFamily="2" charset="0"/>
                <a:ea typeface="Roboto Thin" pitchFamily="2" charset="0"/>
              </a:rPr>
              <a:t> </a:t>
            </a:r>
            <a:r>
              <a:rPr lang="it-IT" sz="1200" i="1" dirty="0" err="1">
                <a:latin typeface="Roboto Thin" pitchFamily="2" charset="0"/>
                <a:ea typeface="Roboto Thin" pitchFamily="2" charset="0"/>
              </a:rPr>
              <a:t>Nutr</a:t>
            </a:r>
            <a:r>
              <a:rPr lang="it-IT" sz="1200" i="1" dirty="0">
                <a:latin typeface="Roboto Thin" pitchFamily="2" charset="0"/>
                <a:ea typeface="Roboto Thin" pitchFamily="2" charset="0"/>
              </a:rPr>
              <a:t> 2003</a:t>
            </a:r>
          </a:p>
        </p:txBody>
      </p:sp>
      <p:sp>
        <p:nvSpPr>
          <p:cNvPr id="18" name="Rectangle: Rounded Corners 9">
            <a:extLst>
              <a:ext uri="{FF2B5EF4-FFF2-40B4-BE49-F238E27FC236}">
                <a16:creationId xmlns:a16="http://schemas.microsoft.com/office/drawing/2014/main" id="{F314BB10-FBF7-EE3F-162B-8AD4115444E2}"/>
              </a:ext>
            </a:extLst>
          </p:cNvPr>
          <p:cNvSpPr/>
          <p:nvPr/>
        </p:nvSpPr>
        <p:spPr>
          <a:xfrm>
            <a:off x="719487" y="1324350"/>
            <a:ext cx="4368712"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Screening</a:t>
            </a:r>
          </a:p>
        </p:txBody>
      </p:sp>
      <p:pic>
        <p:nvPicPr>
          <p:cNvPr id="7" name="Immagine 6">
            <a:extLst>
              <a:ext uri="{FF2B5EF4-FFF2-40B4-BE49-F238E27FC236}">
                <a16:creationId xmlns:a16="http://schemas.microsoft.com/office/drawing/2014/main" id="{A5B81E50-BA3B-959A-72AB-26EFACA38C2C}"/>
              </a:ext>
            </a:extLst>
          </p:cNvPr>
          <p:cNvPicPr>
            <a:picLocks noChangeAspect="1"/>
          </p:cNvPicPr>
          <p:nvPr/>
        </p:nvPicPr>
        <p:blipFill>
          <a:blip r:embed="rId4"/>
          <a:stretch>
            <a:fillRect/>
          </a:stretch>
        </p:blipFill>
        <p:spPr>
          <a:xfrm>
            <a:off x="6677889" y="1336931"/>
            <a:ext cx="5429076" cy="1364450"/>
          </a:xfrm>
          <a:prstGeom prst="rect">
            <a:avLst/>
          </a:prstGeom>
        </p:spPr>
      </p:pic>
      <p:pic>
        <p:nvPicPr>
          <p:cNvPr id="3" name="Segnaposto contenuto 4" descr="Immagine che contiene testo, schermata, Carattere, numero&#10;&#10;Descrizione generata automaticamente">
            <a:extLst>
              <a:ext uri="{FF2B5EF4-FFF2-40B4-BE49-F238E27FC236}">
                <a16:creationId xmlns:a16="http://schemas.microsoft.com/office/drawing/2014/main" id="{01F11DF0-B165-AA7D-8E51-AE5C8BEA5F69}"/>
              </a:ext>
            </a:extLst>
          </p:cNvPr>
          <p:cNvPicPr>
            <a:picLocks noChangeAspect="1"/>
          </p:cNvPicPr>
          <p:nvPr/>
        </p:nvPicPr>
        <p:blipFill>
          <a:blip r:embed="rId5"/>
          <a:stretch>
            <a:fillRect/>
          </a:stretch>
        </p:blipFill>
        <p:spPr>
          <a:xfrm>
            <a:off x="2457004" y="2316113"/>
            <a:ext cx="6493684" cy="4509230"/>
          </a:xfrm>
          <a:prstGeom prst="rect">
            <a:avLst/>
          </a:prstGeom>
        </p:spPr>
      </p:pic>
      <p:sp>
        <p:nvSpPr>
          <p:cNvPr id="6" name="CasellaDiTesto 5">
            <a:extLst>
              <a:ext uri="{FF2B5EF4-FFF2-40B4-BE49-F238E27FC236}">
                <a16:creationId xmlns:a16="http://schemas.microsoft.com/office/drawing/2014/main" id="{45724856-E60D-0FE6-19DC-5009CB765E36}"/>
              </a:ext>
            </a:extLst>
          </p:cNvPr>
          <p:cNvSpPr txBox="1"/>
          <p:nvPr/>
        </p:nvSpPr>
        <p:spPr>
          <a:xfrm>
            <a:off x="5314528" y="1483904"/>
            <a:ext cx="1542181" cy="408623"/>
          </a:xfrm>
          <a:prstGeom prst="round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a:latin typeface="Roboto Light" pitchFamily="2" charset="0"/>
                <a:ea typeface="Roboto Light" pitchFamily="2" charset="0"/>
              </a:rPr>
              <a:t>NRS 2002</a:t>
            </a:r>
          </a:p>
        </p:txBody>
      </p:sp>
      <p:sp>
        <p:nvSpPr>
          <p:cNvPr id="15" name="CasellaDiTesto 14">
            <a:extLst>
              <a:ext uri="{FF2B5EF4-FFF2-40B4-BE49-F238E27FC236}">
                <a16:creationId xmlns:a16="http://schemas.microsoft.com/office/drawing/2014/main" id="{212167CF-7D65-EC5A-0EB1-D0674B05955D}"/>
              </a:ext>
            </a:extLst>
          </p:cNvPr>
          <p:cNvSpPr txBox="1"/>
          <p:nvPr/>
        </p:nvSpPr>
        <p:spPr>
          <a:xfrm>
            <a:off x="1072009" y="5066537"/>
            <a:ext cx="1701204" cy="408623"/>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a:latin typeface="Roboto Light" pitchFamily="2" charset="0"/>
                <a:ea typeface="Roboto Light" pitchFamily="2" charset="0"/>
              </a:rPr>
              <a:t>Screening</a:t>
            </a:r>
          </a:p>
        </p:txBody>
      </p:sp>
      <p:sp>
        <p:nvSpPr>
          <p:cNvPr id="12" name="CasellaDiTesto 11">
            <a:extLst>
              <a:ext uri="{FF2B5EF4-FFF2-40B4-BE49-F238E27FC236}">
                <a16:creationId xmlns:a16="http://schemas.microsoft.com/office/drawing/2014/main" id="{A2265F90-5EE6-0ABE-DEE6-226AD84DCDB3}"/>
              </a:ext>
            </a:extLst>
          </p:cNvPr>
          <p:cNvSpPr txBox="1"/>
          <p:nvPr/>
        </p:nvSpPr>
        <p:spPr>
          <a:xfrm>
            <a:off x="10287732" y="928308"/>
            <a:ext cx="1701204" cy="408623"/>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a:latin typeface="Roboto Light" pitchFamily="2" charset="0"/>
                <a:ea typeface="Roboto Light" pitchFamily="2" charset="0"/>
              </a:rPr>
              <a:t>Pre-screening</a:t>
            </a:r>
          </a:p>
        </p:txBody>
      </p:sp>
    </p:spTree>
    <p:extLst>
      <p:ext uri="{BB962C8B-B14F-4D97-AF65-F5344CB8AC3E}">
        <p14:creationId xmlns:p14="http://schemas.microsoft.com/office/powerpoint/2010/main" val="74548845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0307A1-64AA-0FFB-4D5E-891B6FEA9422}"/>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C60688DC-94B6-23EA-1E09-104351549644}"/>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7" name="Rectangle: Rounded Corners 9">
            <a:extLst>
              <a:ext uri="{FF2B5EF4-FFF2-40B4-BE49-F238E27FC236}">
                <a16:creationId xmlns:a16="http://schemas.microsoft.com/office/drawing/2014/main" id="{6A668F52-7812-87DC-638D-38D9FB6EDF5C}"/>
              </a:ext>
            </a:extLst>
          </p:cNvPr>
          <p:cNvSpPr/>
          <p:nvPr/>
        </p:nvSpPr>
        <p:spPr>
          <a:xfrm>
            <a:off x="719487" y="1324350"/>
            <a:ext cx="4368712"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Screening</a:t>
            </a:r>
          </a:p>
        </p:txBody>
      </p:sp>
      <p:sp>
        <p:nvSpPr>
          <p:cNvPr id="13" name="Rectangle 6">
            <a:extLst>
              <a:ext uri="{FF2B5EF4-FFF2-40B4-BE49-F238E27FC236}">
                <a16:creationId xmlns:a16="http://schemas.microsoft.com/office/drawing/2014/main" id="{0D55BFE6-BCE8-5733-D10C-6A595627B0CD}"/>
              </a:ext>
            </a:extLst>
          </p:cNvPr>
          <p:cNvSpPr>
            <a:spLocks noChangeArrowheads="1"/>
          </p:cNvSpPr>
          <p:nvPr/>
        </p:nvSpPr>
        <p:spPr bwMode="auto">
          <a:xfrm>
            <a:off x="4940360" y="2052082"/>
            <a:ext cx="1189029" cy="276999"/>
          </a:xfrm>
          <a:prstGeom prst="rect">
            <a:avLst/>
          </a:prstGeom>
          <a:noFill/>
        </p:spPr>
        <p:txBody>
          <a:bodyPr wrap="square" rtlCol="0">
            <a:spAutoFit/>
          </a:bodyPr>
          <a:lstStyle/>
          <a:p>
            <a:pPr algn="r"/>
            <a:r>
              <a:rPr lang="en-US" sz="1200" i="1" dirty="0">
                <a:latin typeface="Roboto Thin" pitchFamily="2" charset="0"/>
                <a:ea typeface="Roboto Thin" pitchFamily="2" charset="0"/>
              </a:rPr>
              <a:t>Clin </a:t>
            </a:r>
            <a:r>
              <a:rPr lang="en-US" sz="1200" i="1" dirty="0" err="1">
                <a:latin typeface="Roboto Thin" pitchFamily="2" charset="0"/>
                <a:ea typeface="Roboto Thin" pitchFamily="2" charset="0"/>
              </a:rPr>
              <a:t>Nutr</a:t>
            </a:r>
            <a:r>
              <a:rPr lang="en-US" sz="1200" i="1" dirty="0">
                <a:latin typeface="Roboto Thin" pitchFamily="2" charset="0"/>
                <a:ea typeface="Roboto Thin" pitchFamily="2" charset="0"/>
              </a:rPr>
              <a:t> 2024</a:t>
            </a:r>
          </a:p>
        </p:txBody>
      </p:sp>
      <p:pic>
        <p:nvPicPr>
          <p:cNvPr id="6" name="Immagine 5">
            <a:extLst>
              <a:ext uri="{FF2B5EF4-FFF2-40B4-BE49-F238E27FC236}">
                <a16:creationId xmlns:a16="http://schemas.microsoft.com/office/drawing/2014/main" id="{09F84EED-62FA-FC5B-CBBA-B7810CEBF5E6}"/>
              </a:ext>
            </a:extLst>
          </p:cNvPr>
          <p:cNvPicPr>
            <a:picLocks noChangeAspect="1"/>
          </p:cNvPicPr>
          <p:nvPr/>
        </p:nvPicPr>
        <p:blipFill>
          <a:blip r:embed="rId4"/>
          <a:srcRect t="50815"/>
          <a:stretch/>
        </p:blipFill>
        <p:spPr>
          <a:xfrm>
            <a:off x="1133716" y="2096336"/>
            <a:ext cx="3878644" cy="789196"/>
          </a:xfrm>
          <a:prstGeom prst="rect">
            <a:avLst/>
          </a:prstGeom>
        </p:spPr>
      </p:pic>
      <p:pic>
        <p:nvPicPr>
          <p:cNvPr id="11" name="Immagine 10">
            <a:extLst>
              <a:ext uri="{FF2B5EF4-FFF2-40B4-BE49-F238E27FC236}">
                <a16:creationId xmlns:a16="http://schemas.microsoft.com/office/drawing/2014/main" id="{70601EDC-F076-9ACC-E5DA-F537F4A2CF57}"/>
              </a:ext>
            </a:extLst>
          </p:cNvPr>
          <p:cNvPicPr>
            <a:picLocks noChangeAspect="1"/>
          </p:cNvPicPr>
          <p:nvPr/>
        </p:nvPicPr>
        <p:blipFill>
          <a:blip r:embed="rId5"/>
          <a:stretch>
            <a:fillRect/>
          </a:stretch>
        </p:blipFill>
        <p:spPr>
          <a:xfrm>
            <a:off x="7383777" y="301968"/>
            <a:ext cx="3669132" cy="3812831"/>
          </a:xfrm>
          <a:prstGeom prst="rect">
            <a:avLst/>
          </a:prstGeom>
        </p:spPr>
      </p:pic>
      <p:grpSp>
        <p:nvGrpSpPr>
          <p:cNvPr id="19" name="Gruppo 18">
            <a:extLst>
              <a:ext uri="{FF2B5EF4-FFF2-40B4-BE49-F238E27FC236}">
                <a16:creationId xmlns:a16="http://schemas.microsoft.com/office/drawing/2014/main" id="{32C1F810-2E49-7DA8-5A51-F355C847F1ED}"/>
              </a:ext>
            </a:extLst>
          </p:cNvPr>
          <p:cNvGrpSpPr>
            <a:grpSpLocks noChangeAspect="1"/>
          </p:cNvGrpSpPr>
          <p:nvPr/>
        </p:nvGrpSpPr>
        <p:grpSpPr>
          <a:xfrm>
            <a:off x="598759" y="3308263"/>
            <a:ext cx="5980057" cy="3353205"/>
            <a:chOff x="6175648" y="2081817"/>
            <a:chExt cx="5007745" cy="2823399"/>
          </a:xfrm>
        </p:grpSpPr>
        <p:pic>
          <p:nvPicPr>
            <p:cNvPr id="14" name="Immagine 13">
              <a:extLst>
                <a:ext uri="{FF2B5EF4-FFF2-40B4-BE49-F238E27FC236}">
                  <a16:creationId xmlns:a16="http://schemas.microsoft.com/office/drawing/2014/main" id="{D686D939-6E85-F4AB-5685-543ED2CF1997}"/>
                </a:ext>
              </a:extLst>
            </p:cNvPr>
            <p:cNvPicPr>
              <a:picLocks noChangeAspect="1"/>
            </p:cNvPicPr>
            <p:nvPr/>
          </p:nvPicPr>
          <p:blipFill>
            <a:blip r:embed="rId6"/>
            <a:stretch>
              <a:fillRect/>
            </a:stretch>
          </p:blipFill>
          <p:spPr>
            <a:xfrm>
              <a:off x="6175648" y="2175466"/>
              <a:ext cx="4957149" cy="1364875"/>
            </a:xfrm>
            <a:prstGeom prst="rect">
              <a:avLst/>
            </a:prstGeom>
          </p:spPr>
        </p:pic>
        <p:pic>
          <p:nvPicPr>
            <p:cNvPr id="16" name="Immagine 15">
              <a:extLst>
                <a:ext uri="{FF2B5EF4-FFF2-40B4-BE49-F238E27FC236}">
                  <a16:creationId xmlns:a16="http://schemas.microsoft.com/office/drawing/2014/main" id="{FA32256A-C3CB-29A8-CDE7-2ECCE437B86B}"/>
                </a:ext>
              </a:extLst>
            </p:cNvPr>
            <p:cNvPicPr>
              <a:picLocks noChangeAspect="1"/>
            </p:cNvPicPr>
            <p:nvPr/>
          </p:nvPicPr>
          <p:blipFill>
            <a:blip r:embed="rId7"/>
            <a:stretch>
              <a:fillRect/>
            </a:stretch>
          </p:blipFill>
          <p:spPr>
            <a:xfrm>
              <a:off x="6175648" y="3540341"/>
              <a:ext cx="5007745" cy="1364875"/>
            </a:xfrm>
            <a:prstGeom prst="rect">
              <a:avLst/>
            </a:prstGeom>
          </p:spPr>
        </p:pic>
        <p:pic>
          <p:nvPicPr>
            <p:cNvPr id="18" name="Immagine 17">
              <a:extLst>
                <a:ext uri="{FF2B5EF4-FFF2-40B4-BE49-F238E27FC236}">
                  <a16:creationId xmlns:a16="http://schemas.microsoft.com/office/drawing/2014/main" id="{59F8B787-026C-F411-E370-CF98256AEDEF}"/>
                </a:ext>
              </a:extLst>
            </p:cNvPr>
            <p:cNvPicPr>
              <a:picLocks noChangeAspect="1"/>
            </p:cNvPicPr>
            <p:nvPr/>
          </p:nvPicPr>
          <p:blipFill>
            <a:blip r:embed="rId8"/>
            <a:stretch>
              <a:fillRect/>
            </a:stretch>
          </p:blipFill>
          <p:spPr>
            <a:xfrm>
              <a:off x="6244655" y="2081817"/>
              <a:ext cx="4752000" cy="92809"/>
            </a:xfrm>
            <a:prstGeom prst="rect">
              <a:avLst/>
            </a:prstGeom>
          </p:spPr>
        </p:pic>
      </p:grpSp>
      <p:pic>
        <p:nvPicPr>
          <p:cNvPr id="20" name="Immagine 19">
            <a:extLst>
              <a:ext uri="{FF2B5EF4-FFF2-40B4-BE49-F238E27FC236}">
                <a16:creationId xmlns:a16="http://schemas.microsoft.com/office/drawing/2014/main" id="{ECACB160-5702-4498-DE8C-192D8A9530D2}"/>
              </a:ext>
            </a:extLst>
          </p:cNvPr>
          <p:cNvPicPr>
            <a:picLocks noChangeAspect="1"/>
          </p:cNvPicPr>
          <p:nvPr/>
        </p:nvPicPr>
        <p:blipFill>
          <a:blip r:embed="rId9"/>
          <a:stretch>
            <a:fillRect/>
          </a:stretch>
        </p:blipFill>
        <p:spPr>
          <a:xfrm>
            <a:off x="7173352" y="4202093"/>
            <a:ext cx="3950024" cy="2489379"/>
          </a:xfrm>
          <a:prstGeom prst="rect">
            <a:avLst/>
          </a:prstGeom>
        </p:spPr>
      </p:pic>
      <p:sp>
        <p:nvSpPr>
          <p:cNvPr id="21" name="Rectangle: Rounded Corners 6">
            <a:extLst>
              <a:ext uri="{FF2B5EF4-FFF2-40B4-BE49-F238E27FC236}">
                <a16:creationId xmlns:a16="http://schemas.microsoft.com/office/drawing/2014/main" id="{98D26A88-64C6-BFC5-A76F-08ABC4B4A704}"/>
              </a:ext>
            </a:extLst>
          </p:cNvPr>
          <p:cNvSpPr/>
          <p:nvPr/>
        </p:nvSpPr>
        <p:spPr>
          <a:xfrm>
            <a:off x="2821202" y="2490934"/>
            <a:ext cx="6528834" cy="3761787"/>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spcBef>
                <a:spcPts val="600"/>
              </a:spcBef>
              <a:buFont typeface="Arial" panose="020B0604020202020204" pitchFamily="34" charset="0"/>
              <a:buChar char="•"/>
            </a:pPr>
            <a:r>
              <a:rPr lang="en-US" altLang="it-IT" dirty="0">
                <a:solidFill>
                  <a:schemeClr val="bg1"/>
                </a:solidFill>
                <a:latin typeface="Roboto Medium" pitchFamily="2" charset="0"/>
                <a:ea typeface="Roboto Medium" pitchFamily="2" charset="0"/>
                <a:cs typeface="Roboto Slab"/>
              </a:rPr>
              <a:t>Some screening tools perform better than others in determined clinical conditions</a:t>
            </a:r>
          </a:p>
          <a:p>
            <a:pPr marL="285750" indent="-285750">
              <a:spcBef>
                <a:spcPts val="600"/>
              </a:spcBef>
              <a:buFont typeface="Arial" panose="020B0604020202020204" pitchFamily="34" charset="0"/>
              <a:buChar char="•"/>
            </a:pPr>
            <a:endParaRPr lang="en-US" altLang="it-IT" dirty="0">
              <a:solidFill>
                <a:schemeClr val="bg1"/>
              </a:solidFill>
              <a:latin typeface="Roboto Medium" pitchFamily="2" charset="0"/>
              <a:ea typeface="Roboto Medium" pitchFamily="2" charset="0"/>
              <a:cs typeface="Roboto Slab"/>
            </a:endParaRPr>
          </a:p>
          <a:p>
            <a:pPr marL="285750" indent="-285750">
              <a:buFont typeface="Arial" panose="020B0604020202020204" pitchFamily="34" charset="0"/>
              <a:buChar char="•"/>
            </a:pPr>
            <a:r>
              <a:rPr lang="en-US" dirty="0">
                <a:solidFill>
                  <a:schemeClr val="bg1"/>
                </a:solidFill>
                <a:latin typeface="Roboto Medium" pitchFamily="2" charset="0"/>
                <a:ea typeface="Roboto Medium" pitchFamily="2" charset="0"/>
                <a:cs typeface="Roboto Slab"/>
              </a:rPr>
              <a:t>MUST emerges as a potentially accurate tool for malnutrition screening in adult hospitalized patients</a:t>
            </a:r>
          </a:p>
          <a:p>
            <a:pPr marL="285750" indent="-285750">
              <a:buFont typeface="Arial" panose="020B0604020202020204" pitchFamily="34" charset="0"/>
              <a:buChar char="•"/>
            </a:pPr>
            <a:endParaRPr lang="en-US" dirty="0">
              <a:solidFill>
                <a:schemeClr val="bg1"/>
              </a:solidFill>
              <a:latin typeface="Roboto Medium" pitchFamily="2" charset="0"/>
              <a:ea typeface="Roboto Medium" pitchFamily="2" charset="0"/>
              <a:cs typeface="Roboto Slab"/>
            </a:endParaRPr>
          </a:p>
          <a:p>
            <a:pPr algn="ctr"/>
            <a:r>
              <a:rPr lang="en-US" dirty="0">
                <a:solidFill>
                  <a:schemeClr val="bg1"/>
                </a:solidFill>
                <a:latin typeface="Roboto Medium" pitchFamily="2" charset="0"/>
                <a:ea typeface="Roboto Medium" pitchFamily="2" charset="0"/>
                <a:cs typeface="Roboto Slab"/>
              </a:rPr>
              <a:t>BUT</a:t>
            </a:r>
          </a:p>
          <a:p>
            <a:pPr marL="285750" indent="-285750">
              <a:buFont typeface="Arial" panose="020B0604020202020204" pitchFamily="34" charset="0"/>
              <a:buChar char="•"/>
            </a:pPr>
            <a:endParaRPr lang="en-US" dirty="0">
              <a:solidFill>
                <a:schemeClr val="bg1"/>
              </a:solidFill>
              <a:latin typeface="Roboto Medium" pitchFamily="2" charset="0"/>
              <a:ea typeface="Roboto Medium" pitchFamily="2" charset="0"/>
              <a:cs typeface="Roboto Slab"/>
            </a:endParaRPr>
          </a:p>
          <a:p>
            <a:pPr marL="285750" indent="-285750">
              <a:buFont typeface="Arial" panose="020B0604020202020204" pitchFamily="34" charset="0"/>
              <a:buChar char="•"/>
            </a:pPr>
            <a:r>
              <a:rPr lang="en-US" dirty="0">
                <a:solidFill>
                  <a:schemeClr val="bg1"/>
                </a:solidFill>
                <a:latin typeface="Roboto Medium" pitchFamily="2" charset="0"/>
                <a:ea typeface="Roboto Medium" pitchFamily="2" charset="0"/>
                <a:cs typeface="Roboto Slab"/>
              </a:rPr>
              <a:t>Significant degree of heterogeneity</a:t>
            </a:r>
          </a:p>
          <a:p>
            <a:pPr marL="285750" indent="-285750">
              <a:buFont typeface="Arial" panose="020B0604020202020204" pitchFamily="34" charset="0"/>
              <a:buChar char="•"/>
            </a:pPr>
            <a:endParaRPr lang="en-US" dirty="0">
              <a:solidFill>
                <a:schemeClr val="bg1"/>
              </a:solidFill>
              <a:latin typeface="Roboto Medium" pitchFamily="2" charset="0"/>
              <a:ea typeface="Roboto Medium" pitchFamily="2" charset="0"/>
              <a:cs typeface="Roboto Slab"/>
            </a:endParaRPr>
          </a:p>
          <a:p>
            <a:pPr marL="285750" indent="-285750">
              <a:buFont typeface="Arial" panose="020B0604020202020204" pitchFamily="34" charset="0"/>
              <a:buChar char="•"/>
            </a:pPr>
            <a:r>
              <a:rPr lang="en-US" dirty="0">
                <a:solidFill>
                  <a:schemeClr val="bg1"/>
                </a:solidFill>
                <a:latin typeface="Roboto Medium" pitchFamily="2" charset="0"/>
                <a:ea typeface="Roboto Medium" pitchFamily="2" charset="0"/>
                <a:cs typeface="Roboto Slab"/>
              </a:rPr>
              <a:t>Different reference standards are emerging</a:t>
            </a:r>
          </a:p>
        </p:txBody>
      </p:sp>
    </p:spTree>
    <p:extLst>
      <p:ext uri="{BB962C8B-B14F-4D97-AF65-F5344CB8AC3E}">
        <p14:creationId xmlns:p14="http://schemas.microsoft.com/office/powerpoint/2010/main" val="6770674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86A03-39E8-0A18-7792-CDC09E026F18}"/>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2BF91A25-5101-BF31-E881-0D5C3ABB2394}"/>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8" name="CasellaDiTesto 7">
            <a:extLst>
              <a:ext uri="{FF2B5EF4-FFF2-40B4-BE49-F238E27FC236}">
                <a16:creationId xmlns:a16="http://schemas.microsoft.com/office/drawing/2014/main" id="{96200DD9-0451-7B3A-E98F-B420CAEBAA94}"/>
              </a:ext>
            </a:extLst>
          </p:cNvPr>
          <p:cNvSpPr txBox="1"/>
          <p:nvPr/>
        </p:nvSpPr>
        <p:spPr>
          <a:xfrm>
            <a:off x="335998" y="6621739"/>
            <a:ext cx="4741840" cy="256352"/>
          </a:xfrm>
          <a:prstGeom prst="rect">
            <a:avLst/>
          </a:prstGeom>
          <a:noFill/>
        </p:spPr>
        <p:txBody>
          <a:bodyPr wrap="square">
            <a:spAutoFit/>
          </a:bodyPr>
          <a:lstStyle/>
          <a:p>
            <a:r>
              <a:rPr lang="it-IT" sz="1066" i="1" kern="0" noProof="1">
                <a:solidFill>
                  <a:schemeClr val="bg1">
                    <a:lumMod val="75000"/>
                  </a:schemeClr>
                </a:solidFill>
                <a:latin typeface="Roboto Thin" pitchFamily="2" charset="0"/>
                <a:ea typeface="Roboto Thin" pitchFamily="2" charset="0"/>
                <a:cs typeface="Arial"/>
                <a:sym typeface="Arial"/>
              </a:rPr>
              <a:t>Images Flaticon.com: Eucalyp, Prosymbols Premium, Uniconlabs</a:t>
            </a:r>
            <a:endParaRPr lang="it-IT" sz="1066" i="1" kern="0" dirty="0">
              <a:solidFill>
                <a:schemeClr val="bg1">
                  <a:lumMod val="75000"/>
                </a:schemeClr>
              </a:solidFill>
              <a:latin typeface="Roboto Thin" pitchFamily="2" charset="0"/>
              <a:ea typeface="Roboto Thin" pitchFamily="2" charset="0"/>
              <a:cs typeface="Arial"/>
            </a:endParaRPr>
          </a:p>
        </p:txBody>
      </p:sp>
      <p:pic>
        <p:nvPicPr>
          <p:cNvPr id="9" name="Immagine 8" descr="Immagine che contiene schermata, Elementi grafici, design&#10;&#10;Descrizione generata automaticamente">
            <a:extLst>
              <a:ext uri="{FF2B5EF4-FFF2-40B4-BE49-F238E27FC236}">
                <a16:creationId xmlns:a16="http://schemas.microsoft.com/office/drawing/2014/main" id="{4D5752C5-C42B-E316-B02E-9F7CC1AAE739}"/>
              </a:ext>
            </a:extLst>
          </p:cNvPr>
          <p:cNvPicPr>
            <a:picLocks noChangeAspect="1"/>
          </p:cNvPicPr>
          <p:nvPr/>
        </p:nvPicPr>
        <p:blipFill>
          <a:blip r:embed="rId4"/>
          <a:stretch>
            <a:fillRect/>
          </a:stretch>
        </p:blipFill>
        <p:spPr>
          <a:xfrm>
            <a:off x="4661633" y="2798267"/>
            <a:ext cx="2865558" cy="2865558"/>
          </a:xfrm>
          <a:prstGeom prst="rect">
            <a:avLst/>
          </a:prstGeom>
        </p:spPr>
      </p:pic>
      <p:sp>
        <p:nvSpPr>
          <p:cNvPr id="11" name="Rectangle: Rounded Corners 6">
            <a:extLst>
              <a:ext uri="{FF2B5EF4-FFF2-40B4-BE49-F238E27FC236}">
                <a16:creationId xmlns:a16="http://schemas.microsoft.com/office/drawing/2014/main" id="{D97FEDE3-25CA-CE13-C44B-9154FEADA6AA}"/>
              </a:ext>
            </a:extLst>
          </p:cNvPr>
          <p:cNvSpPr/>
          <p:nvPr/>
        </p:nvSpPr>
        <p:spPr>
          <a:xfrm>
            <a:off x="661421" y="4423010"/>
            <a:ext cx="3344844" cy="1194959"/>
          </a:xfrm>
          <a:prstGeom prst="round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altLang="it-IT" sz="2400" dirty="0">
                <a:solidFill>
                  <a:schemeClr val="bg1"/>
                </a:solidFill>
                <a:latin typeface="Roboto Medium" pitchFamily="2" charset="0"/>
                <a:ea typeface="Roboto Medium" pitchFamily="2" charset="0"/>
                <a:cs typeface="Roboto Slab"/>
              </a:rPr>
              <a:t>Nutritional screening</a:t>
            </a:r>
          </a:p>
        </p:txBody>
      </p:sp>
      <p:pic>
        <p:nvPicPr>
          <p:cNvPr id="15" name="Immagine 14" descr="Immagine che contiene cerchio, clipart, Elementi grafici, cartone animato&#10;&#10;Descrizione generata automaticamente">
            <a:extLst>
              <a:ext uri="{FF2B5EF4-FFF2-40B4-BE49-F238E27FC236}">
                <a16:creationId xmlns:a16="http://schemas.microsoft.com/office/drawing/2014/main" id="{A38F642C-505B-4220-B652-CC6ECCD386FB}"/>
              </a:ext>
            </a:extLst>
          </p:cNvPr>
          <p:cNvPicPr>
            <a:picLocks noChangeAspect="1"/>
          </p:cNvPicPr>
          <p:nvPr/>
        </p:nvPicPr>
        <p:blipFill>
          <a:blip r:embed="rId5"/>
          <a:stretch>
            <a:fillRect/>
          </a:stretch>
        </p:blipFill>
        <p:spPr>
          <a:xfrm>
            <a:off x="1691023" y="2817809"/>
            <a:ext cx="1285639" cy="1285639"/>
          </a:xfrm>
          <a:prstGeom prst="rect">
            <a:avLst/>
          </a:prstGeom>
        </p:spPr>
      </p:pic>
      <p:pic>
        <p:nvPicPr>
          <p:cNvPr id="21" name="Immagine 20" descr="Immagine che contiene schermata, Elementi grafici, design&#10;&#10;Descrizione generata automaticamente">
            <a:extLst>
              <a:ext uri="{FF2B5EF4-FFF2-40B4-BE49-F238E27FC236}">
                <a16:creationId xmlns:a16="http://schemas.microsoft.com/office/drawing/2014/main" id="{A82E1C0E-CF9F-1B82-0AAE-E4AF8D426757}"/>
              </a:ext>
            </a:extLst>
          </p:cNvPr>
          <p:cNvPicPr>
            <a:picLocks noChangeAspect="1"/>
          </p:cNvPicPr>
          <p:nvPr/>
        </p:nvPicPr>
        <p:blipFill>
          <a:blip r:embed="rId6"/>
          <a:stretch>
            <a:fillRect/>
          </a:stretch>
        </p:blipFill>
        <p:spPr>
          <a:xfrm>
            <a:off x="9212162" y="4800052"/>
            <a:ext cx="1635834" cy="1635834"/>
          </a:xfrm>
          <a:prstGeom prst="rect">
            <a:avLst/>
          </a:prstGeom>
        </p:spPr>
      </p:pic>
      <p:sp>
        <p:nvSpPr>
          <p:cNvPr id="22" name="Rectangle: Rounded Corners 6">
            <a:extLst>
              <a:ext uri="{FF2B5EF4-FFF2-40B4-BE49-F238E27FC236}">
                <a16:creationId xmlns:a16="http://schemas.microsoft.com/office/drawing/2014/main" id="{39770214-804E-7453-9D59-2FFFE536DCA6}"/>
              </a:ext>
            </a:extLst>
          </p:cNvPr>
          <p:cNvSpPr/>
          <p:nvPr/>
        </p:nvSpPr>
        <p:spPr>
          <a:xfrm>
            <a:off x="8182559" y="3339580"/>
            <a:ext cx="3344845" cy="1084818"/>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altLang="it-IT" sz="2400" dirty="0">
                <a:solidFill>
                  <a:schemeClr val="bg1"/>
                </a:solidFill>
                <a:latin typeface="Roboto Medium" pitchFamily="2" charset="0"/>
                <a:ea typeface="Roboto Medium" pitchFamily="2" charset="0"/>
                <a:cs typeface="Roboto Slab"/>
              </a:rPr>
              <a:t>Malnutrition diagnosis</a:t>
            </a:r>
          </a:p>
        </p:txBody>
      </p:sp>
      <p:sp>
        <p:nvSpPr>
          <p:cNvPr id="23" name="Rectangle: Rounded Corners 9">
            <a:extLst>
              <a:ext uri="{FF2B5EF4-FFF2-40B4-BE49-F238E27FC236}">
                <a16:creationId xmlns:a16="http://schemas.microsoft.com/office/drawing/2014/main" id="{98523388-6C1C-8777-1B44-319CCCD8CE27}"/>
              </a:ext>
            </a:extLst>
          </p:cNvPr>
          <p:cNvSpPr/>
          <p:nvPr/>
        </p:nvSpPr>
        <p:spPr>
          <a:xfrm>
            <a:off x="719487" y="1324350"/>
            <a:ext cx="4368712"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Approach</a:t>
            </a:r>
          </a:p>
        </p:txBody>
      </p:sp>
      <p:sp>
        <p:nvSpPr>
          <p:cNvPr id="3" name="Rectangle: Rounded Corners 6">
            <a:extLst>
              <a:ext uri="{FF2B5EF4-FFF2-40B4-BE49-F238E27FC236}">
                <a16:creationId xmlns:a16="http://schemas.microsoft.com/office/drawing/2014/main" id="{A70047D0-1063-8560-CF82-058BC25D6229}"/>
              </a:ext>
            </a:extLst>
          </p:cNvPr>
          <p:cNvSpPr/>
          <p:nvPr/>
        </p:nvSpPr>
        <p:spPr>
          <a:xfrm>
            <a:off x="8182558" y="1509673"/>
            <a:ext cx="3344845" cy="1084818"/>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altLang="it-IT" sz="2400" dirty="0">
                <a:solidFill>
                  <a:schemeClr val="bg1"/>
                </a:solidFill>
                <a:latin typeface="Roboto Medium" pitchFamily="2" charset="0"/>
                <a:ea typeface="Roboto Medium" pitchFamily="2" charset="0"/>
                <a:cs typeface="Roboto Slab"/>
              </a:rPr>
              <a:t>Nutritional intervention</a:t>
            </a:r>
          </a:p>
        </p:txBody>
      </p:sp>
      <p:sp>
        <p:nvSpPr>
          <p:cNvPr id="4" name="Rettangolo 3">
            <a:extLst>
              <a:ext uri="{FF2B5EF4-FFF2-40B4-BE49-F238E27FC236}">
                <a16:creationId xmlns:a16="http://schemas.microsoft.com/office/drawing/2014/main" id="{9095AC1F-B709-8D95-9CAB-4E3C30AF5CAE}"/>
              </a:ext>
            </a:extLst>
          </p:cNvPr>
          <p:cNvSpPr/>
          <p:nvPr/>
        </p:nvSpPr>
        <p:spPr>
          <a:xfrm>
            <a:off x="8026180" y="3068347"/>
            <a:ext cx="3657600" cy="3463409"/>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31354002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3608E-D0A8-114E-3E6F-9E691DD7A9B7}"/>
            </a:ext>
          </a:extLst>
        </p:cNvPr>
        <p:cNvGrpSpPr/>
        <p:nvPr/>
      </p:nvGrpSpPr>
      <p:grpSpPr>
        <a:xfrm>
          <a:off x="0" y="0"/>
          <a:ext cx="0" cy="0"/>
          <a:chOff x="0" y="0"/>
          <a:chExt cx="0" cy="0"/>
        </a:xfrm>
      </p:grpSpPr>
      <p:pic>
        <p:nvPicPr>
          <p:cNvPr id="5" name="Immagine 4">
            <a:extLst>
              <a:ext uri="{FF2B5EF4-FFF2-40B4-BE49-F238E27FC236}">
                <a16:creationId xmlns:a16="http://schemas.microsoft.com/office/drawing/2014/main" id="{5E5A52A9-4A09-3AE2-2153-E5BA61DBA94E}"/>
              </a:ext>
            </a:extLst>
          </p:cNvPr>
          <p:cNvPicPr>
            <a:picLocks noChangeAspect="1"/>
          </p:cNvPicPr>
          <p:nvPr/>
        </p:nvPicPr>
        <p:blipFill>
          <a:blip r:embed="rId3"/>
          <a:stretch>
            <a:fillRect/>
          </a:stretch>
        </p:blipFill>
        <p:spPr>
          <a:xfrm>
            <a:off x="7070757" y="1494278"/>
            <a:ext cx="4158741" cy="5221193"/>
          </a:xfrm>
          <a:prstGeom prst="rect">
            <a:avLst/>
          </a:prstGeom>
        </p:spPr>
      </p:pic>
      <p:pic>
        <p:nvPicPr>
          <p:cNvPr id="21" name="Immagine 20" descr="Immagine che contiene testo, schermata, Carattere&#10;&#10;Descrizione generata automaticamente">
            <a:extLst>
              <a:ext uri="{FF2B5EF4-FFF2-40B4-BE49-F238E27FC236}">
                <a16:creationId xmlns:a16="http://schemas.microsoft.com/office/drawing/2014/main" id="{76864432-7941-B079-9A09-4A64F930B17A}"/>
              </a:ext>
            </a:extLst>
          </p:cNvPr>
          <p:cNvPicPr>
            <a:picLocks noChangeAspect="1"/>
          </p:cNvPicPr>
          <p:nvPr/>
        </p:nvPicPr>
        <p:blipFill>
          <a:blip r:embed="rId4"/>
          <a:stretch>
            <a:fillRect/>
          </a:stretch>
        </p:blipFill>
        <p:spPr>
          <a:xfrm>
            <a:off x="6754874" y="3379378"/>
            <a:ext cx="4488873" cy="3373803"/>
          </a:xfrm>
          <a:prstGeom prst="rect">
            <a:avLst/>
          </a:prstGeom>
        </p:spPr>
      </p:pic>
      <p:pic>
        <p:nvPicPr>
          <p:cNvPr id="6" name="Immagine 5" descr="Immagine che contiene testo, schermata, Carattere&#10;&#10;Descrizione generata automaticamente">
            <a:extLst>
              <a:ext uri="{FF2B5EF4-FFF2-40B4-BE49-F238E27FC236}">
                <a16:creationId xmlns:a16="http://schemas.microsoft.com/office/drawing/2014/main" id="{47A794AA-69C3-2034-3868-3264DD93F5CA}"/>
              </a:ext>
            </a:extLst>
          </p:cNvPr>
          <p:cNvPicPr>
            <a:picLocks noChangeAspect="1"/>
          </p:cNvPicPr>
          <p:nvPr/>
        </p:nvPicPr>
        <p:blipFill>
          <a:blip r:embed="rId5"/>
          <a:stretch>
            <a:fillRect/>
          </a:stretch>
        </p:blipFill>
        <p:spPr>
          <a:xfrm>
            <a:off x="6754873" y="1259382"/>
            <a:ext cx="4772137" cy="2119996"/>
          </a:xfrm>
          <a:prstGeom prst="rect">
            <a:avLst/>
          </a:prstGeom>
        </p:spPr>
      </p:pic>
      <p:pic>
        <p:nvPicPr>
          <p:cNvPr id="2" name="Immagine 1">
            <a:extLst>
              <a:ext uri="{FF2B5EF4-FFF2-40B4-BE49-F238E27FC236}">
                <a16:creationId xmlns:a16="http://schemas.microsoft.com/office/drawing/2014/main" id="{3017663D-CA13-D002-F80A-99A5C9C70DE9}"/>
              </a:ext>
            </a:extLst>
          </p:cNvPr>
          <p:cNvPicPr>
            <a:picLocks noGrp="1" noRot="1" noMove="1" noResize="1" noEditPoints="1" noAdjustHandles="1" noChangeArrowheads="1" noChangeShapeType="1" noCrop="1"/>
          </p:cNvPicPr>
          <p:nvPr/>
        </p:nvPicPr>
        <p:blipFill>
          <a:blip r:embed="rId6"/>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97AC4012-5AED-4114-8AFB-D110D4373A03}"/>
              </a:ext>
            </a:extLst>
          </p:cNvPr>
          <p:cNvSpPr/>
          <p:nvPr/>
        </p:nvSpPr>
        <p:spPr>
          <a:xfrm>
            <a:off x="719487" y="1324350"/>
            <a:ext cx="4368712"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Diagnosis</a:t>
            </a:r>
          </a:p>
        </p:txBody>
      </p:sp>
      <p:pic>
        <p:nvPicPr>
          <p:cNvPr id="11" name="Immagine 10" descr="Immagine che contiene testo, schermata, Carattere, algebra&#10;&#10;Descrizione generata automaticamente">
            <a:extLst>
              <a:ext uri="{FF2B5EF4-FFF2-40B4-BE49-F238E27FC236}">
                <a16:creationId xmlns:a16="http://schemas.microsoft.com/office/drawing/2014/main" id="{3B866474-19DB-0639-A0F2-03EDAAC79571}"/>
              </a:ext>
            </a:extLst>
          </p:cNvPr>
          <p:cNvPicPr>
            <a:picLocks noChangeAspect="1"/>
          </p:cNvPicPr>
          <p:nvPr/>
        </p:nvPicPr>
        <p:blipFill>
          <a:blip r:embed="rId7"/>
          <a:stretch>
            <a:fillRect/>
          </a:stretch>
        </p:blipFill>
        <p:spPr>
          <a:xfrm>
            <a:off x="1466468" y="4311142"/>
            <a:ext cx="4559300" cy="2222500"/>
          </a:xfrm>
          <a:prstGeom prst="rect">
            <a:avLst/>
          </a:prstGeom>
          <a:ln w="19050">
            <a:solidFill>
              <a:schemeClr val="tx1"/>
            </a:solidFill>
          </a:ln>
        </p:spPr>
      </p:pic>
      <p:grpSp>
        <p:nvGrpSpPr>
          <p:cNvPr id="15" name="Gruppo 14">
            <a:extLst>
              <a:ext uri="{FF2B5EF4-FFF2-40B4-BE49-F238E27FC236}">
                <a16:creationId xmlns:a16="http://schemas.microsoft.com/office/drawing/2014/main" id="{3488E9A9-DEE4-A080-BC33-35613B1E4983}"/>
              </a:ext>
            </a:extLst>
          </p:cNvPr>
          <p:cNvGrpSpPr/>
          <p:nvPr/>
        </p:nvGrpSpPr>
        <p:grpSpPr>
          <a:xfrm>
            <a:off x="635252" y="2237254"/>
            <a:ext cx="6020432" cy="2043108"/>
            <a:chOff x="5448906" y="1322056"/>
            <a:chExt cx="6020432" cy="2043108"/>
          </a:xfrm>
          <a:solidFill>
            <a:schemeClr val="bg1"/>
          </a:solidFill>
        </p:grpSpPr>
        <p:pic>
          <p:nvPicPr>
            <p:cNvPr id="20" name="Immagine 19">
              <a:extLst>
                <a:ext uri="{FF2B5EF4-FFF2-40B4-BE49-F238E27FC236}">
                  <a16:creationId xmlns:a16="http://schemas.microsoft.com/office/drawing/2014/main" id="{FC7C45AC-0C4D-6474-A653-FBC2725CD8B8}"/>
                </a:ext>
              </a:extLst>
            </p:cNvPr>
            <p:cNvPicPr>
              <a:picLocks noChangeAspect="1"/>
            </p:cNvPicPr>
            <p:nvPr/>
          </p:nvPicPr>
          <p:blipFill>
            <a:blip r:embed="rId8"/>
            <a:stretch>
              <a:fillRect/>
            </a:stretch>
          </p:blipFill>
          <p:spPr>
            <a:xfrm>
              <a:off x="5448906" y="1777665"/>
              <a:ext cx="5531286" cy="1587499"/>
            </a:xfrm>
            <a:prstGeom prst="rect">
              <a:avLst/>
            </a:prstGeom>
            <a:grpFill/>
          </p:spPr>
        </p:pic>
        <p:pic>
          <p:nvPicPr>
            <p:cNvPr id="22" name="Immagine 21" descr="Immagine che contiene testo, Carattere, bianco, logo&#10;&#10;Descrizione generata automaticamente">
              <a:extLst>
                <a:ext uri="{FF2B5EF4-FFF2-40B4-BE49-F238E27FC236}">
                  <a16:creationId xmlns:a16="http://schemas.microsoft.com/office/drawing/2014/main" id="{C336BB55-EF84-77EF-084A-B148B1F8BF6A}"/>
                </a:ext>
              </a:extLst>
            </p:cNvPr>
            <p:cNvPicPr>
              <a:picLocks noChangeAspect="1"/>
            </p:cNvPicPr>
            <p:nvPr/>
          </p:nvPicPr>
          <p:blipFill>
            <a:blip r:embed="rId9"/>
            <a:stretch>
              <a:fillRect/>
            </a:stretch>
          </p:blipFill>
          <p:spPr>
            <a:xfrm>
              <a:off x="9868942" y="1322056"/>
              <a:ext cx="1600396" cy="521272"/>
            </a:xfrm>
            <a:prstGeom prst="rect">
              <a:avLst/>
            </a:prstGeom>
            <a:grpFill/>
          </p:spPr>
        </p:pic>
        <p:sp>
          <p:nvSpPr>
            <p:cNvPr id="23" name="CasellaDiTesto 22">
              <a:extLst>
                <a:ext uri="{FF2B5EF4-FFF2-40B4-BE49-F238E27FC236}">
                  <a16:creationId xmlns:a16="http://schemas.microsoft.com/office/drawing/2014/main" id="{F2DA2D3F-DE1D-4376-E3F8-4D11C5E6CF48}"/>
                </a:ext>
              </a:extLst>
            </p:cNvPr>
            <p:cNvSpPr txBox="1"/>
            <p:nvPr/>
          </p:nvSpPr>
          <p:spPr>
            <a:xfrm>
              <a:off x="8507820" y="1491933"/>
              <a:ext cx="1397698" cy="340519"/>
            </a:xfrm>
            <a:prstGeom prst="roundRect">
              <a:avLst/>
            </a:prstGeom>
            <a:grp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1400" dirty="0">
                  <a:latin typeface="Roboto Light" pitchFamily="2" charset="0"/>
                  <a:ea typeface="Roboto Light" pitchFamily="2" charset="0"/>
                </a:rPr>
                <a:t>JPEN 2012</a:t>
              </a:r>
            </a:p>
          </p:txBody>
        </p:sp>
      </p:grpSp>
      <p:sp>
        <p:nvSpPr>
          <p:cNvPr id="24" name="CasellaDiTesto 23">
            <a:extLst>
              <a:ext uri="{FF2B5EF4-FFF2-40B4-BE49-F238E27FC236}">
                <a16:creationId xmlns:a16="http://schemas.microsoft.com/office/drawing/2014/main" id="{E83A3F92-A3E8-E23B-E5FA-D0CBDCEC0F37}"/>
              </a:ext>
            </a:extLst>
          </p:cNvPr>
          <p:cNvSpPr txBox="1"/>
          <p:nvPr/>
        </p:nvSpPr>
        <p:spPr>
          <a:xfrm>
            <a:off x="4765360" y="3970623"/>
            <a:ext cx="1397698" cy="340519"/>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1400" dirty="0">
                <a:latin typeface="Roboto Light" pitchFamily="2" charset="0"/>
                <a:ea typeface="Roboto Light" pitchFamily="2" charset="0"/>
              </a:rPr>
              <a:t>≥ 2 between:</a:t>
            </a:r>
          </a:p>
        </p:txBody>
      </p:sp>
    </p:spTree>
    <p:extLst>
      <p:ext uri="{BB962C8B-B14F-4D97-AF65-F5344CB8AC3E}">
        <p14:creationId xmlns:p14="http://schemas.microsoft.com/office/powerpoint/2010/main" val="4466895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DFB0B-2101-98BB-AE86-C0C6C5856295}"/>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0CD1434A-2CBB-F929-7BC8-9EA0169EE4EB}"/>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5FC3FAE8-E802-B5D1-9F9C-BC70B4221266}"/>
              </a:ext>
            </a:extLst>
          </p:cNvPr>
          <p:cNvSpPr/>
          <p:nvPr/>
        </p:nvSpPr>
        <p:spPr>
          <a:xfrm>
            <a:off x="719487" y="1324350"/>
            <a:ext cx="4368712"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Diagnosis</a:t>
            </a:r>
          </a:p>
        </p:txBody>
      </p:sp>
      <p:pic>
        <p:nvPicPr>
          <p:cNvPr id="6" name="Content Placeholder 3">
            <a:extLst>
              <a:ext uri="{FF2B5EF4-FFF2-40B4-BE49-F238E27FC236}">
                <a16:creationId xmlns:a16="http://schemas.microsoft.com/office/drawing/2014/main" id="{4E62347F-9E62-91C4-52E3-866D2F42F1B1}"/>
              </a:ext>
            </a:extLst>
          </p:cNvPr>
          <p:cNvPicPr>
            <a:picLocks noChangeAspect="1"/>
          </p:cNvPicPr>
          <p:nvPr/>
        </p:nvPicPr>
        <p:blipFill>
          <a:blip r:embed="rId4"/>
          <a:stretch>
            <a:fillRect/>
          </a:stretch>
        </p:blipFill>
        <p:spPr>
          <a:xfrm>
            <a:off x="5897600" y="1609245"/>
            <a:ext cx="5400600" cy="4830849"/>
          </a:xfrm>
          <a:prstGeom prst="rect">
            <a:avLst/>
          </a:prstGeom>
          <a:solidFill>
            <a:schemeClr val="bg2">
              <a:lumMod val="90000"/>
            </a:schemeClr>
          </a:solidFill>
          <a:ln w="19050">
            <a:solidFill>
              <a:schemeClr val="tx1">
                <a:lumMod val="65000"/>
                <a:lumOff val="35000"/>
              </a:schemeClr>
            </a:solidFill>
          </a:ln>
        </p:spPr>
      </p:pic>
      <p:sp>
        <p:nvSpPr>
          <p:cNvPr id="11" name="Rectangle 6">
            <a:extLst>
              <a:ext uri="{FF2B5EF4-FFF2-40B4-BE49-F238E27FC236}">
                <a16:creationId xmlns:a16="http://schemas.microsoft.com/office/drawing/2014/main" id="{35FCAA41-B895-9F7D-E198-3E5A807C85F5}"/>
              </a:ext>
            </a:extLst>
          </p:cNvPr>
          <p:cNvSpPr>
            <a:spLocks noChangeArrowheads="1"/>
          </p:cNvSpPr>
          <p:nvPr/>
        </p:nvSpPr>
        <p:spPr bwMode="auto">
          <a:xfrm>
            <a:off x="7442375" y="6566666"/>
            <a:ext cx="4664590" cy="276999"/>
          </a:xfrm>
          <a:prstGeom prst="rect">
            <a:avLst/>
          </a:prstGeom>
          <a:noFill/>
        </p:spPr>
        <p:txBody>
          <a:bodyPr wrap="square" rtlCol="0">
            <a:spAutoFit/>
          </a:bodyPr>
          <a:lstStyle/>
          <a:p>
            <a:pPr algn="r"/>
            <a:r>
              <a:rPr lang="en-US" sz="1200" i="1" dirty="0">
                <a:latin typeface="Roboto Thin" pitchFamily="2" charset="0"/>
                <a:ea typeface="Roboto Thin" pitchFamily="2" charset="0"/>
              </a:rPr>
              <a:t>Jensen et al, JPEN 2018</a:t>
            </a:r>
          </a:p>
        </p:txBody>
      </p:sp>
      <p:pic>
        <p:nvPicPr>
          <p:cNvPr id="13" name="Immagine 12" descr="Immagine che contiene testo, Carattere, schermata, bianco&#10;&#10;Descrizione generata automaticamente">
            <a:extLst>
              <a:ext uri="{FF2B5EF4-FFF2-40B4-BE49-F238E27FC236}">
                <a16:creationId xmlns:a16="http://schemas.microsoft.com/office/drawing/2014/main" id="{320A82D5-0B0F-1AB7-BB0F-3C764551CA81}"/>
              </a:ext>
            </a:extLst>
          </p:cNvPr>
          <p:cNvPicPr>
            <a:picLocks noChangeAspect="1"/>
          </p:cNvPicPr>
          <p:nvPr/>
        </p:nvPicPr>
        <p:blipFill>
          <a:blip r:embed="rId5"/>
          <a:stretch>
            <a:fillRect/>
          </a:stretch>
        </p:blipFill>
        <p:spPr>
          <a:xfrm>
            <a:off x="719487" y="3348031"/>
            <a:ext cx="4576413" cy="1457887"/>
          </a:xfrm>
          <a:prstGeom prst="rect">
            <a:avLst/>
          </a:prstGeom>
        </p:spPr>
      </p:pic>
    </p:spTree>
    <p:extLst>
      <p:ext uri="{BB962C8B-B14F-4D97-AF65-F5344CB8AC3E}">
        <p14:creationId xmlns:p14="http://schemas.microsoft.com/office/powerpoint/2010/main" val="106622968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4D71E-78C9-B474-E9A5-4B3EB3CFE452}"/>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D75EF70C-D19B-5E6D-372D-9D3F961915E3}"/>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C83BC423-FF5C-3223-8BE3-1406FFE1D55A}"/>
              </a:ext>
            </a:extLst>
          </p:cNvPr>
          <p:cNvSpPr/>
          <p:nvPr/>
        </p:nvSpPr>
        <p:spPr>
          <a:xfrm>
            <a:off x="719487" y="1324350"/>
            <a:ext cx="4368712"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Diagnosis</a:t>
            </a:r>
          </a:p>
        </p:txBody>
      </p:sp>
      <p:sp>
        <p:nvSpPr>
          <p:cNvPr id="16" name="Rectangle 6">
            <a:extLst>
              <a:ext uri="{FF2B5EF4-FFF2-40B4-BE49-F238E27FC236}">
                <a16:creationId xmlns:a16="http://schemas.microsoft.com/office/drawing/2014/main" id="{55F701E2-D602-6C85-DDF7-2299A78D3D30}"/>
              </a:ext>
            </a:extLst>
          </p:cNvPr>
          <p:cNvSpPr>
            <a:spLocks noChangeArrowheads="1"/>
          </p:cNvSpPr>
          <p:nvPr/>
        </p:nvSpPr>
        <p:spPr bwMode="auto">
          <a:xfrm>
            <a:off x="7442375" y="6566666"/>
            <a:ext cx="4664590" cy="276999"/>
          </a:xfrm>
          <a:prstGeom prst="rect">
            <a:avLst/>
          </a:prstGeom>
          <a:noFill/>
        </p:spPr>
        <p:txBody>
          <a:bodyPr wrap="square" rtlCol="0">
            <a:spAutoFit/>
          </a:bodyPr>
          <a:lstStyle/>
          <a:p>
            <a:pPr algn="r"/>
            <a:r>
              <a:rPr lang="en-US" sz="1200" i="1" dirty="0">
                <a:latin typeface="Roboto Thin" pitchFamily="2" charset="0"/>
                <a:ea typeface="Roboto Thin" pitchFamily="2" charset="0"/>
              </a:rPr>
              <a:t>Jensen et al, JPEN 2018</a:t>
            </a:r>
          </a:p>
        </p:txBody>
      </p:sp>
      <p:sp>
        <p:nvSpPr>
          <p:cNvPr id="17" name="TextBox 11">
            <a:extLst>
              <a:ext uri="{FF2B5EF4-FFF2-40B4-BE49-F238E27FC236}">
                <a16:creationId xmlns:a16="http://schemas.microsoft.com/office/drawing/2014/main" id="{E85C709D-496A-8156-EDB1-287890BE8020}"/>
              </a:ext>
            </a:extLst>
          </p:cNvPr>
          <p:cNvSpPr txBox="1"/>
          <p:nvPr/>
        </p:nvSpPr>
        <p:spPr>
          <a:xfrm>
            <a:off x="7693414" y="5515906"/>
            <a:ext cx="2398660" cy="307777"/>
          </a:xfrm>
          <a:prstGeom prst="rect">
            <a:avLst/>
          </a:prstGeom>
          <a:noFill/>
        </p:spPr>
        <p:txBody>
          <a:bodyPr wrap="square" rtlCol="0">
            <a:spAutoFit/>
          </a:bodyPr>
          <a:lstStyle/>
          <a:p>
            <a:r>
              <a:rPr lang="it-IT" sz="1400" dirty="0">
                <a:latin typeface="Calibri Light" panose="020F0302020204030204" pitchFamily="34" charset="0"/>
                <a:cs typeface="Calibri Light" panose="020F0302020204030204" pitchFamily="34" charset="0"/>
              </a:rPr>
              <a:t>ER = energy requirements</a:t>
            </a:r>
          </a:p>
        </p:txBody>
      </p:sp>
      <p:pic>
        <p:nvPicPr>
          <p:cNvPr id="23" name="Immagine 22" descr="Immagine che contiene testo, Carattere, schermata, Blu elettrico&#10;&#10;Descrizione generata automaticamente">
            <a:extLst>
              <a:ext uri="{FF2B5EF4-FFF2-40B4-BE49-F238E27FC236}">
                <a16:creationId xmlns:a16="http://schemas.microsoft.com/office/drawing/2014/main" id="{61919769-1509-ED56-E6AE-3271775CC0C3}"/>
              </a:ext>
            </a:extLst>
          </p:cNvPr>
          <p:cNvPicPr>
            <a:picLocks noChangeAspect="1"/>
          </p:cNvPicPr>
          <p:nvPr/>
        </p:nvPicPr>
        <p:blipFill>
          <a:blip r:embed="rId4"/>
          <a:stretch>
            <a:fillRect/>
          </a:stretch>
        </p:blipFill>
        <p:spPr>
          <a:xfrm>
            <a:off x="4143782" y="5897960"/>
            <a:ext cx="4051102" cy="901888"/>
          </a:xfrm>
          <a:prstGeom prst="rect">
            <a:avLst/>
          </a:prstGeom>
        </p:spPr>
      </p:pic>
      <p:pic>
        <p:nvPicPr>
          <p:cNvPr id="26" name="Immagine 25">
            <a:extLst>
              <a:ext uri="{FF2B5EF4-FFF2-40B4-BE49-F238E27FC236}">
                <a16:creationId xmlns:a16="http://schemas.microsoft.com/office/drawing/2014/main" id="{208D0F3B-3E4B-3C8E-DE05-484E001E67CC}"/>
              </a:ext>
            </a:extLst>
          </p:cNvPr>
          <p:cNvPicPr>
            <a:picLocks noChangeAspect="1"/>
          </p:cNvPicPr>
          <p:nvPr/>
        </p:nvPicPr>
        <p:blipFill>
          <a:blip r:embed="rId5"/>
          <a:stretch>
            <a:fillRect/>
          </a:stretch>
        </p:blipFill>
        <p:spPr>
          <a:xfrm>
            <a:off x="8628519" y="1045759"/>
            <a:ext cx="3568700" cy="786088"/>
          </a:xfrm>
          <a:prstGeom prst="rect">
            <a:avLst/>
          </a:prstGeom>
        </p:spPr>
      </p:pic>
      <p:grpSp>
        <p:nvGrpSpPr>
          <p:cNvPr id="29" name="Gruppo 28">
            <a:extLst>
              <a:ext uri="{FF2B5EF4-FFF2-40B4-BE49-F238E27FC236}">
                <a16:creationId xmlns:a16="http://schemas.microsoft.com/office/drawing/2014/main" id="{16A2CE66-5192-AFAD-5945-1A2A17BDC978}"/>
              </a:ext>
            </a:extLst>
          </p:cNvPr>
          <p:cNvGrpSpPr/>
          <p:nvPr/>
        </p:nvGrpSpPr>
        <p:grpSpPr>
          <a:xfrm>
            <a:off x="2206930" y="2152571"/>
            <a:ext cx="3556000" cy="3644900"/>
            <a:chOff x="910337" y="2657909"/>
            <a:chExt cx="3556000" cy="3644900"/>
          </a:xfrm>
        </p:grpSpPr>
        <p:pic>
          <p:nvPicPr>
            <p:cNvPr id="19" name="Immagine 18" descr="Immagine che contiene testo, schermata, Carattere, logo&#10;&#10;Descrizione generata automaticamente">
              <a:extLst>
                <a:ext uri="{FF2B5EF4-FFF2-40B4-BE49-F238E27FC236}">
                  <a16:creationId xmlns:a16="http://schemas.microsoft.com/office/drawing/2014/main" id="{1E1DCB22-C75F-3A7B-768B-7BC91617CA16}"/>
                </a:ext>
              </a:extLst>
            </p:cNvPr>
            <p:cNvPicPr>
              <a:picLocks noChangeAspect="1"/>
            </p:cNvPicPr>
            <p:nvPr/>
          </p:nvPicPr>
          <p:blipFill>
            <a:blip r:embed="rId6"/>
            <a:stretch>
              <a:fillRect/>
            </a:stretch>
          </p:blipFill>
          <p:spPr>
            <a:xfrm>
              <a:off x="910337" y="2657909"/>
              <a:ext cx="3556000" cy="3644900"/>
            </a:xfrm>
            <a:prstGeom prst="rect">
              <a:avLst/>
            </a:prstGeom>
          </p:spPr>
        </p:pic>
        <mc:AlternateContent xmlns:mc="http://schemas.openxmlformats.org/markup-compatibility/2006" xmlns:p14="http://schemas.microsoft.com/office/powerpoint/2010/main">
          <mc:Choice Requires="p14">
            <p:contentPart p14:bwMode="auto" r:id="rId7">
              <p14:nvContentPartPr>
                <p14:cNvPr id="27" name="Input penna 26">
                  <a:extLst>
                    <a:ext uri="{FF2B5EF4-FFF2-40B4-BE49-F238E27FC236}">
                      <a16:creationId xmlns:a16="http://schemas.microsoft.com/office/drawing/2014/main" id="{EDD59C2C-8D70-FB61-4BAC-D93157BB6F6A}"/>
                    </a:ext>
                  </a:extLst>
                </p14:cNvPr>
                <p14:cNvContentPartPr>
                  <a14:cpLocks xmlns:a14="http://schemas.microsoft.com/office/drawing/2010/main"/>
                </p14:cNvContentPartPr>
                <p14:nvPr/>
              </p14:nvContentPartPr>
              <p14:xfrm>
                <a:off x="999060" y="5331510"/>
                <a:ext cx="54000" cy="182160"/>
              </p14:xfrm>
            </p:contentPart>
          </mc:Choice>
          <mc:Fallback xmlns="">
            <p:pic>
              <p:nvPicPr>
                <p:cNvPr id="27" name="Input penna 26">
                  <a:extLst>
                    <a:ext uri="{FF2B5EF4-FFF2-40B4-BE49-F238E27FC236}">
                      <a16:creationId xmlns:a16="http://schemas.microsoft.com/office/drawing/2014/main" id="{EDD59C2C-8D70-FB61-4BAC-D93157BB6F6A}"/>
                    </a:ext>
                  </a:extLst>
                </p:cNvPr>
                <p:cNvPicPr>
                  <a:picLocks/>
                </p:cNvPicPr>
                <p:nvPr/>
              </p:nvPicPr>
              <p:blipFill>
                <a:blip r:embed="rId8"/>
                <a:stretch>
                  <a:fillRect/>
                </a:stretch>
              </p:blipFill>
              <p:spPr>
                <a:xfrm>
                  <a:off x="936420" y="5268510"/>
                  <a:ext cx="179640" cy="307800"/>
                </a:xfrm>
                <a:prstGeom prst="rect">
                  <a:avLst/>
                </a:prstGeom>
              </p:spPr>
            </p:pic>
          </mc:Fallback>
        </mc:AlternateContent>
      </p:grpSp>
      <p:grpSp>
        <p:nvGrpSpPr>
          <p:cNvPr id="30" name="Gruppo 29">
            <a:extLst>
              <a:ext uri="{FF2B5EF4-FFF2-40B4-BE49-F238E27FC236}">
                <a16:creationId xmlns:a16="http://schemas.microsoft.com/office/drawing/2014/main" id="{A83BCF58-A014-50F2-BC12-BAA3D7EA8AB7}"/>
              </a:ext>
            </a:extLst>
          </p:cNvPr>
          <p:cNvGrpSpPr/>
          <p:nvPr/>
        </p:nvGrpSpPr>
        <p:grpSpPr>
          <a:xfrm>
            <a:off x="6085619" y="2425621"/>
            <a:ext cx="3568700" cy="3098800"/>
            <a:chOff x="4762675" y="2957973"/>
            <a:chExt cx="3568700" cy="3098800"/>
          </a:xfrm>
        </p:grpSpPr>
        <p:pic>
          <p:nvPicPr>
            <p:cNvPr id="21" name="Immagine 20" descr="Immagine che contiene testo, schermata, Carattere, logo&#10;&#10;Descrizione generata automaticamente">
              <a:extLst>
                <a:ext uri="{FF2B5EF4-FFF2-40B4-BE49-F238E27FC236}">
                  <a16:creationId xmlns:a16="http://schemas.microsoft.com/office/drawing/2014/main" id="{E9C6E2BE-DF63-7B75-D235-EB89B8F0894E}"/>
                </a:ext>
              </a:extLst>
            </p:cNvPr>
            <p:cNvPicPr>
              <a:picLocks noChangeAspect="1"/>
            </p:cNvPicPr>
            <p:nvPr/>
          </p:nvPicPr>
          <p:blipFill>
            <a:blip r:embed="rId9"/>
            <a:stretch>
              <a:fillRect/>
            </a:stretch>
          </p:blipFill>
          <p:spPr>
            <a:xfrm>
              <a:off x="4762675" y="2957973"/>
              <a:ext cx="3568700" cy="3098800"/>
            </a:xfrm>
            <a:prstGeom prst="rect">
              <a:avLst/>
            </a:prstGeom>
          </p:spPr>
        </p:pic>
        <mc:AlternateContent xmlns:mc="http://schemas.openxmlformats.org/markup-compatibility/2006" xmlns:p14="http://schemas.microsoft.com/office/powerpoint/2010/main">
          <mc:Choice Requires="p14">
            <p:contentPart p14:bwMode="auto" r:id="rId10">
              <p14:nvContentPartPr>
                <p14:cNvPr id="28" name="Input penna 27">
                  <a:extLst>
                    <a:ext uri="{FF2B5EF4-FFF2-40B4-BE49-F238E27FC236}">
                      <a16:creationId xmlns:a16="http://schemas.microsoft.com/office/drawing/2014/main" id="{274C4856-804E-E32B-76CE-4782E029190D}"/>
                    </a:ext>
                  </a:extLst>
                </p14:cNvPr>
                <p14:cNvContentPartPr/>
                <p14:nvPr/>
              </p14:nvContentPartPr>
              <p14:xfrm>
                <a:off x="4846389" y="3069703"/>
                <a:ext cx="7200" cy="142560"/>
              </p14:xfrm>
            </p:contentPart>
          </mc:Choice>
          <mc:Fallback xmlns="">
            <p:pic>
              <p:nvPicPr>
                <p:cNvPr id="28" name="Input penna 27">
                  <a:extLst>
                    <a:ext uri="{FF2B5EF4-FFF2-40B4-BE49-F238E27FC236}">
                      <a16:creationId xmlns:a16="http://schemas.microsoft.com/office/drawing/2014/main" id="{274C4856-804E-E32B-76CE-4782E029190D}"/>
                    </a:ext>
                  </a:extLst>
                </p:cNvPr>
                <p:cNvPicPr/>
                <p:nvPr/>
              </p:nvPicPr>
              <p:blipFill>
                <a:blip r:embed="rId11"/>
                <a:stretch>
                  <a:fillRect/>
                </a:stretch>
              </p:blipFill>
              <p:spPr>
                <a:xfrm>
                  <a:off x="4783749" y="3006703"/>
                  <a:ext cx="132840" cy="268200"/>
                </a:xfrm>
                <a:prstGeom prst="rect">
                  <a:avLst/>
                </a:prstGeom>
              </p:spPr>
            </p:pic>
          </mc:Fallback>
        </mc:AlternateContent>
      </p:grpSp>
      <p:sp>
        <p:nvSpPr>
          <p:cNvPr id="3" name="Rectangle: Rounded Corners 6">
            <a:extLst>
              <a:ext uri="{FF2B5EF4-FFF2-40B4-BE49-F238E27FC236}">
                <a16:creationId xmlns:a16="http://schemas.microsoft.com/office/drawing/2014/main" id="{2F39F882-BCAD-416D-D556-827291C94BE4}"/>
              </a:ext>
            </a:extLst>
          </p:cNvPr>
          <p:cNvSpPr/>
          <p:nvPr/>
        </p:nvSpPr>
        <p:spPr>
          <a:xfrm>
            <a:off x="1728427" y="5980048"/>
            <a:ext cx="1902053" cy="426370"/>
          </a:xfrm>
          <a:prstGeom prst="round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altLang="it-IT" dirty="0">
                <a:solidFill>
                  <a:sysClr val="windowText" lastClr="000000"/>
                </a:solidFill>
                <a:latin typeface="Roboto Medium" pitchFamily="2" charset="0"/>
                <a:ea typeface="Roboto Medium" pitchFamily="2" charset="0"/>
                <a:cs typeface="Roboto Slab"/>
              </a:rPr>
              <a:t>Severity grading</a:t>
            </a:r>
          </a:p>
        </p:txBody>
      </p:sp>
    </p:spTree>
    <p:extLst>
      <p:ext uri="{BB962C8B-B14F-4D97-AF65-F5344CB8AC3E}">
        <p14:creationId xmlns:p14="http://schemas.microsoft.com/office/powerpoint/2010/main" val="8703825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E05C2-4629-F7E1-43A0-6A82E6DFBB5C}"/>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3536E4FB-22D5-D291-4D06-0FF8D66FFA14}"/>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18" name="Rectangle: Rounded Corners 9">
            <a:extLst>
              <a:ext uri="{FF2B5EF4-FFF2-40B4-BE49-F238E27FC236}">
                <a16:creationId xmlns:a16="http://schemas.microsoft.com/office/drawing/2014/main" id="{05477925-84E8-A65F-F55A-267601CCC452}"/>
              </a:ext>
            </a:extLst>
          </p:cNvPr>
          <p:cNvSpPr/>
          <p:nvPr/>
        </p:nvSpPr>
        <p:spPr>
          <a:xfrm>
            <a:off x="719487" y="1324350"/>
            <a:ext cx="1542181" cy="717810"/>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GLIM</a:t>
            </a:r>
          </a:p>
        </p:txBody>
      </p:sp>
      <p:pic>
        <p:nvPicPr>
          <p:cNvPr id="6" name="Immagine 5">
            <a:extLst>
              <a:ext uri="{FF2B5EF4-FFF2-40B4-BE49-F238E27FC236}">
                <a16:creationId xmlns:a16="http://schemas.microsoft.com/office/drawing/2014/main" id="{AE8127FD-391E-53F6-8C8B-CF67ADBEA67C}"/>
              </a:ext>
            </a:extLst>
          </p:cNvPr>
          <p:cNvPicPr>
            <a:picLocks noChangeAspect="1"/>
          </p:cNvPicPr>
          <p:nvPr/>
        </p:nvPicPr>
        <p:blipFill>
          <a:blip r:embed="rId4"/>
          <a:stretch>
            <a:fillRect/>
          </a:stretch>
        </p:blipFill>
        <p:spPr>
          <a:xfrm>
            <a:off x="5852160" y="529579"/>
            <a:ext cx="5895022" cy="1205598"/>
          </a:xfrm>
          <a:prstGeom prst="rect">
            <a:avLst/>
          </a:prstGeom>
        </p:spPr>
      </p:pic>
      <p:sp>
        <p:nvSpPr>
          <p:cNvPr id="7" name="Rectangle 6">
            <a:extLst>
              <a:ext uri="{FF2B5EF4-FFF2-40B4-BE49-F238E27FC236}">
                <a16:creationId xmlns:a16="http://schemas.microsoft.com/office/drawing/2014/main" id="{A22EC36F-8B71-1FA6-56A3-393F9F226C7D}"/>
              </a:ext>
            </a:extLst>
          </p:cNvPr>
          <p:cNvSpPr>
            <a:spLocks noChangeArrowheads="1"/>
          </p:cNvSpPr>
          <p:nvPr/>
        </p:nvSpPr>
        <p:spPr bwMode="auto">
          <a:xfrm>
            <a:off x="10789919" y="1765161"/>
            <a:ext cx="1134165" cy="276999"/>
          </a:xfrm>
          <a:prstGeom prst="rect">
            <a:avLst/>
          </a:prstGeom>
          <a:noFill/>
        </p:spPr>
        <p:txBody>
          <a:bodyPr wrap="square" rtlCol="0">
            <a:spAutoFit/>
          </a:bodyPr>
          <a:lstStyle/>
          <a:p>
            <a:pPr algn="r"/>
            <a:r>
              <a:rPr lang="en-US" sz="1200" i="1" dirty="0">
                <a:latin typeface="Roboto Thin" pitchFamily="2" charset="0"/>
                <a:ea typeface="Roboto Thin" pitchFamily="2" charset="0"/>
              </a:rPr>
              <a:t>Clin </a:t>
            </a:r>
            <a:r>
              <a:rPr lang="en-US" sz="1200" i="1" dirty="0" err="1">
                <a:latin typeface="Roboto Thin" pitchFamily="2" charset="0"/>
                <a:ea typeface="Roboto Thin" pitchFamily="2" charset="0"/>
              </a:rPr>
              <a:t>Nutr</a:t>
            </a:r>
            <a:r>
              <a:rPr lang="en-US" sz="1200" i="1" dirty="0">
                <a:latin typeface="Roboto Thin" pitchFamily="2" charset="0"/>
                <a:ea typeface="Roboto Thin" pitchFamily="2" charset="0"/>
              </a:rPr>
              <a:t> 2022</a:t>
            </a:r>
          </a:p>
        </p:txBody>
      </p:sp>
      <p:pic>
        <p:nvPicPr>
          <p:cNvPr id="9" name="Immagine 8">
            <a:extLst>
              <a:ext uri="{FF2B5EF4-FFF2-40B4-BE49-F238E27FC236}">
                <a16:creationId xmlns:a16="http://schemas.microsoft.com/office/drawing/2014/main" id="{FB78B067-3918-9D67-B688-5D3EED5DB7E8}"/>
              </a:ext>
            </a:extLst>
          </p:cNvPr>
          <p:cNvPicPr>
            <a:picLocks noChangeAspect="1"/>
          </p:cNvPicPr>
          <p:nvPr/>
        </p:nvPicPr>
        <p:blipFill>
          <a:blip r:embed="rId5"/>
          <a:stretch>
            <a:fillRect/>
          </a:stretch>
        </p:blipFill>
        <p:spPr>
          <a:xfrm>
            <a:off x="2409063" y="2750034"/>
            <a:ext cx="3685349" cy="3563147"/>
          </a:xfrm>
          <a:prstGeom prst="rect">
            <a:avLst/>
          </a:prstGeom>
        </p:spPr>
      </p:pic>
      <p:pic>
        <p:nvPicPr>
          <p:cNvPr id="12" name="Immagine 11">
            <a:extLst>
              <a:ext uri="{FF2B5EF4-FFF2-40B4-BE49-F238E27FC236}">
                <a16:creationId xmlns:a16="http://schemas.microsoft.com/office/drawing/2014/main" id="{5DF014A6-4A1E-DB84-87FE-9570A56B8EA5}"/>
              </a:ext>
            </a:extLst>
          </p:cNvPr>
          <p:cNvPicPr>
            <a:picLocks noChangeAspect="1"/>
          </p:cNvPicPr>
          <p:nvPr/>
        </p:nvPicPr>
        <p:blipFill>
          <a:blip r:embed="rId6"/>
          <a:stretch>
            <a:fillRect/>
          </a:stretch>
        </p:blipFill>
        <p:spPr>
          <a:xfrm>
            <a:off x="7382953" y="1765161"/>
            <a:ext cx="3341688" cy="4867661"/>
          </a:xfrm>
          <a:prstGeom prst="rect">
            <a:avLst/>
          </a:prstGeom>
        </p:spPr>
      </p:pic>
      <p:pic>
        <p:nvPicPr>
          <p:cNvPr id="16" name="Immagine 15">
            <a:extLst>
              <a:ext uri="{FF2B5EF4-FFF2-40B4-BE49-F238E27FC236}">
                <a16:creationId xmlns:a16="http://schemas.microsoft.com/office/drawing/2014/main" id="{5DFBB924-AECD-FD8D-1847-7E99F3DD2DD6}"/>
              </a:ext>
            </a:extLst>
          </p:cNvPr>
          <p:cNvPicPr>
            <a:picLocks noChangeAspect="1"/>
          </p:cNvPicPr>
          <p:nvPr/>
        </p:nvPicPr>
        <p:blipFill>
          <a:blip r:embed="rId7"/>
          <a:srcRect t="5930"/>
          <a:stretch/>
        </p:blipFill>
        <p:spPr>
          <a:xfrm>
            <a:off x="719487" y="2668341"/>
            <a:ext cx="6094095" cy="4189659"/>
          </a:xfrm>
          <a:prstGeom prst="rect">
            <a:avLst/>
          </a:prstGeom>
        </p:spPr>
      </p:pic>
      <p:pic>
        <p:nvPicPr>
          <p:cNvPr id="14" name="Immagine 13">
            <a:extLst>
              <a:ext uri="{FF2B5EF4-FFF2-40B4-BE49-F238E27FC236}">
                <a16:creationId xmlns:a16="http://schemas.microsoft.com/office/drawing/2014/main" id="{EE178B08-27DD-D8EE-07FF-7BEBF118895B}"/>
              </a:ext>
            </a:extLst>
          </p:cNvPr>
          <p:cNvPicPr>
            <a:picLocks noChangeAspect="1"/>
          </p:cNvPicPr>
          <p:nvPr/>
        </p:nvPicPr>
        <p:blipFill>
          <a:blip r:embed="rId8"/>
          <a:stretch>
            <a:fillRect/>
          </a:stretch>
        </p:blipFill>
        <p:spPr>
          <a:xfrm>
            <a:off x="2930843" y="3859834"/>
            <a:ext cx="6629400" cy="1092200"/>
          </a:xfrm>
          <a:prstGeom prst="rect">
            <a:avLst/>
          </a:prstGeom>
          <a:ln>
            <a:solidFill>
              <a:srgbClr val="00B050"/>
            </a:solidFill>
          </a:ln>
        </p:spPr>
      </p:pic>
      <p:sp>
        <p:nvSpPr>
          <p:cNvPr id="17" name="CasellaDiTesto 16">
            <a:extLst>
              <a:ext uri="{FF2B5EF4-FFF2-40B4-BE49-F238E27FC236}">
                <a16:creationId xmlns:a16="http://schemas.microsoft.com/office/drawing/2014/main" id="{0E765FB2-CB54-5B1B-4A6F-F2B8AC701205}"/>
              </a:ext>
            </a:extLst>
          </p:cNvPr>
          <p:cNvSpPr txBox="1"/>
          <p:nvPr/>
        </p:nvSpPr>
        <p:spPr>
          <a:xfrm>
            <a:off x="2930843" y="1418100"/>
            <a:ext cx="2154857" cy="1090487"/>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numCol="2" rtlCol="0" anchor="ctr"/>
          <a:lstStyle>
            <a:defPPr>
              <a:defRPr lang="it-IT"/>
            </a:defPPr>
            <a:lvl1pPr algn="ctr">
              <a:defRPr sz="1600">
                <a:latin typeface="Roboto Medium" pitchFamily="2" charset="0"/>
                <a:ea typeface="Roboto Medium"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b="1" dirty="0">
                <a:solidFill>
                  <a:schemeClr val="tx1"/>
                </a:solidFill>
                <a:latin typeface="Roboto Light" pitchFamily="2" charset="0"/>
                <a:ea typeface="Roboto Light" pitchFamily="2" charset="0"/>
              </a:rPr>
              <a:t>Sn 0.72</a:t>
            </a:r>
          </a:p>
          <a:p>
            <a:r>
              <a:rPr lang="en-US" b="1" dirty="0">
                <a:solidFill>
                  <a:schemeClr val="tx1"/>
                </a:solidFill>
                <a:latin typeface="Roboto Light" pitchFamily="2" charset="0"/>
                <a:ea typeface="Roboto Light" pitchFamily="2" charset="0"/>
              </a:rPr>
              <a:t>LR+ 3.9</a:t>
            </a:r>
          </a:p>
          <a:p>
            <a:r>
              <a:rPr lang="en-US" b="1" dirty="0">
                <a:solidFill>
                  <a:schemeClr val="tx1"/>
                </a:solidFill>
                <a:latin typeface="Roboto Light" pitchFamily="2" charset="0"/>
                <a:ea typeface="Roboto Light" pitchFamily="2" charset="0"/>
              </a:rPr>
              <a:t>DOR 11</a:t>
            </a:r>
          </a:p>
          <a:p>
            <a:r>
              <a:rPr lang="en-US" b="1" dirty="0" err="1">
                <a:solidFill>
                  <a:schemeClr val="tx1"/>
                </a:solidFill>
                <a:latin typeface="Roboto Light" pitchFamily="2" charset="0"/>
                <a:ea typeface="Roboto Light" pitchFamily="2" charset="0"/>
              </a:rPr>
              <a:t>Sp</a:t>
            </a:r>
            <a:r>
              <a:rPr lang="en-US" b="1" dirty="0">
                <a:solidFill>
                  <a:schemeClr val="tx1"/>
                </a:solidFill>
                <a:latin typeface="Roboto Light" pitchFamily="2" charset="0"/>
                <a:ea typeface="Roboto Light" pitchFamily="2" charset="0"/>
              </a:rPr>
              <a:t> 0.82</a:t>
            </a:r>
          </a:p>
          <a:p>
            <a:r>
              <a:rPr lang="en-US" b="1" dirty="0">
                <a:solidFill>
                  <a:schemeClr val="tx1"/>
                </a:solidFill>
                <a:latin typeface="Roboto Light" pitchFamily="2" charset="0"/>
                <a:ea typeface="Roboto Light" pitchFamily="2" charset="0"/>
              </a:rPr>
              <a:t>LR- 0.35</a:t>
            </a:r>
          </a:p>
          <a:p>
            <a:r>
              <a:rPr lang="en-US" b="1" dirty="0">
                <a:solidFill>
                  <a:schemeClr val="tx1"/>
                </a:solidFill>
                <a:latin typeface="Roboto Light" pitchFamily="2" charset="0"/>
                <a:ea typeface="Roboto Light" pitchFamily="2" charset="0"/>
              </a:rPr>
              <a:t>AUC 0.82</a:t>
            </a:r>
          </a:p>
        </p:txBody>
      </p:sp>
      <p:sp>
        <p:nvSpPr>
          <p:cNvPr id="19" name="CasellaDiTesto 18">
            <a:extLst>
              <a:ext uri="{FF2B5EF4-FFF2-40B4-BE49-F238E27FC236}">
                <a16:creationId xmlns:a16="http://schemas.microsoft.com/office/drawing/2014/main" id="{9E2CF7BB-D899-51A3-ADFB-4955ED066259}"/>
              </a:ext>
            </a:extLst>
          </p:cNvPr>
          <p:cNvSpPr txBox="1"/>
          <p:nvPr/>
        </p:nvSpPr>
        <p:spPr>
          <a:xfrm>
            <a:off x="5228096" y="1782807"/>
            <a:ext cx="2154857" cy="885534"/>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numCol="2" rtlCol="0" anchor="ctr"/>
          <a:lstStyle>
            <a:defPPr>
              <a:defRPr lang="it-IT"/>
            </a:defPPr>
            <a:lvl1pPr algn="ctr">
              <a:defRPr sz="1600">
                <a:latin typeface="Roboto Medium" pitchFamily="2" charset="0"/>
                <a:ea typeface="Roboto Medium"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b="1" dirty="0">
              <a:solidFill>
                <a:schemeClr val="tx1"/>
              </a:solidFill>
              <a:latin typeface="Roboto Light" pitchFamily="2" charset="0"/>
              <a:ea typeface="Roboto Light" pitchFamily="2" charset="0"/>
            </a:endParaRPr>
          </a:p>
          <a:p>
            <a:r>
              <a:rPr lang="en-US" b="1" dirty="0">
                <a:solidFill>
                  <a:schemeClr val="tx1"/>
                </a:solidFill>
                <a:latin typeface="Roboto Light" pitchFamily="2" charset="0"/>
                <a:ea typeface="Roboto Light" pitchFamily="2" charset="0"/>
              </a:rPr>
              <a:t>Sn 0.81</a:t>
            </a:r>
          </a:p>
          <a:p>
            <a:r>
              <a:rPr lang="en-US" b="1" dirty="0">
                <a:solidFill>
                  <a:schemeClr val="tx1"/>
                </a:solidFill>
                <a:latin typeface="Roboto Light" pitchFamily="2" charset="0"/>
                <a:ea typeface="Roboto Light" pitchFamily="2" charset="0"/>
              </a:rPr>
              <a:t>DOR 17</a:t>
            </a:r>
          </a:p>
          <a:p>
            <a:endParaRPr lang="en-US" b="1" dirty="0">
              <a:solidFill>
                <a:schemeClr val="tx1"/>
              </a:solidFill>
              <a:latin typeface="Roboto Light" pitchFamily="2" charset="0"/>
              <a:ea typeface="Roboto Light" pitchFamily="2" charset="0"/>
            </a:endParaRPr>
          </a:p>
          <a:p>
            <a:r>
              <a:rPr lang="en-US" b="1" dirty="0" err="1">
                <a:solidFill>
                  <a:schemeClr val="tx1"/>
                </a:solidFill>
                <a:latin typeface="Roboto Light" pitchFamily="2" charset="0"/>
                <a:ea typeface="Roboto Light" pitchFamily="2" charset="0"/>
              </a:rPr>
              <a:t>Sp</a:t>
            </a:r>
            <a:r>
              <a:rPr lang="en-US" b="1" dirty="0">
                <a:solidFill>
                  <a:schemeClr val="tx1"/>
                </a:solidFill>
                <a:latin typeface="Roboto Light" pitchFamily="2" charset="0"/>
                <a:ea typeface="Roboto Light" pitchFamily="2" charset="0"/>
              </a:rPr>
              <a:t> 0.80</a:t>
            </a:r>
          </a:p>
          <a:p>
            <a:r>
              <a:rPr lang="en-US" b="1" dirty="0">
                <a:solidFill>
                  <a:schemeClr val="tx1"/>
                </a:solidFill>
                <a:latin typeface="Roboto Light" pitchFamily="2" charset="0"/>
                <a:ea typeface="Roboto Light" pitchFamily="2" charset="0"/>
              </a:rPr>
              <a:t>AUC 0.87</a:t>
            </a:r>
          </a:p>
        </p:txBody>
      </p:sp>
      <p:sp>
        <p:nvSpPr>
          <p:cNvPr id="20" name="CasellaDiTesto 19">
            <a:extLst>
              <a:ext uri="{FF2B5EF4-FFF2-40B4-BE49-F238E27FC236}">
                <a16:creationId xmlns:a16="http://schemas.microsoft.com/office/drawing/2014/main" id="{53E407DF-8D86-EFE3-3876-08D4C71B85EF}"/>
              </a:ext>
            </a:extLst>
          </p:cNvPr>
          <p:cNvSpPr txBox="1"/>
          <p:nvPr/>
        </p:nvSpPr>
        <p:spPr>
          <a:xfrm>
            <a:off x="5960443" y="1690503"/>
            <a:ext cx="690162" cy="336421"/>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it-IT"/>
            </a:defPPr>
            <a:lvl1pPr algn="ctr">
              <a:defRPr sz="1600">
                <a:latin typeface="Roboto Medium" pitchFamily="2" charset="0"/>
                <a:ea typeface="Roboto Medium"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tx1"/>
                </a:solidFill>
                <a:latin typeface="Roboto Light" pitchFamily="2" charset="0"/>
                <a:ea typeface="Roboto Light" pitchFamily="2" charset="0"/>
              </a:rPr>
              <a:t>SGA</a:t>
            </a:r>
          </a:p>
        </p:txBody>
      </p:sp>
    </p:spTree>
    <p:extLst>
      <p:ext uri="{BB962C8B-B14F-4D97-AF65-F5344CB8AC3E}">
        <p14:creationId xmlns:p14="http://schemas.microsoft.com/office/powerpoint/2010/main" val="6809299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AAD0F-850F-254A-8119-85C82EB13E2C}"/>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6D88B376-32AA-140A-84D9-72E42CE708D2}"/>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630ABA38-3339-2965-7B97-5EB18674EA7D}"/>
              </a:ext>
            </a:extLst>
          </p:cNvPr>
          <p:cNvSpPr/>
          <p:nvPr/>
        </p:nvSpPr>
        <p:spPr>
          <a:xfrm>
            <a:off x="719487" y="1324350"/>
            <a:ext cx="4910348"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Muscle mass</a:t>
            </a:r>
          </a:p>
        </p:txBody>
      </p:sp>
      <p:pic>
        <p:nvPicPr>
          <p:cNvPr id="6" name="Immagine 5">
            <a:extLst>
              <a:ext uri="{FF2B5EF4-FFF2-40B4-BE49-F238E27FC236}">
                <a16:creationId xmlns:a16="http://schemas.microsoft.com/office/drawing/2014/main" id="{581E447D-2DE3-6212-728E-8DFD985015D4}"/>
              </a:ext>
            </a:extLst>
          </p:cNvPr>
          <p:cNvPicPr>
            <a:picLocks noChangeAspect="1"/>
          </p:cNvPicPr>
          <p:nvPr/>
        </p:nvPicPr>
        <p:blipFill>
          <a:blip r:embed="rId4"/>
          <a:stretch>
            <a:fillRect/>
          </a:stretch>
        </p:blipFill>
        <p:spPr>
          <a:xfrm>
            <a:off x="6282843" y="1072900"/>
            <a:ext cx="4470305" cy="5785100"/>
          </a:xfrm>
          <a:prstGeom prst="rect">
            <a:avLst/>
          </a:prstGeom>
        </p:spPr>
      </p:pic>
      <p:grpSp>
        <p:nvGrpSpPr>
          <p:cNvPr id="64" name="Gruppo 63">
            <a:extLst>
              <a:ext uri="{FF2B5EF4-FFF2-40B4-BE49-F238E27FC236}">
                <a16:creationId xmlns:a16="http://schemas.microsoft.com/office/drawing/2014/main" id="{1255C7D6-2DF8-53D2-80E0-6C15C3CF3972}"/>
              </a:ext>
            </a:extLst>
          </p:cNvPr>
          <p:cNvGrpSpPr/>
          <p:nvPr/>
        </p:nvGrpSpPr>
        <p:grpSpPr>
          <a:xfrm>
            <a:off x="2268208" y="2196528"/>
            <a:ext cx="1908337" cy="2071244"/>
            <a:chOff x="2151190" y="3122104"/>
            <a:chExt cx="1908337" cy="2071244"/>
          </a:xfrm>
        </p:grpSpPr>
        <p:pic>
          <p:nvPicPr>
            <p:cNvPr id="8" name="Immagine 7" descr="Immagine che contiene logo, clipart, Elementi grafici, Carattere&#10;&#10;Descrizione generata automaticamente">
              <a:extLst>
                <a:ext uri="{FF2B5EF4-FFF2-40B4-BE49-F238E27FC236}">
                  <a16:creationId xmlns:a16="http://schemas.microsoft.com/office/drawing/2014/main" id="{9B2EE520-A228-50B7-93BA-22C8DE90D0B4}"/>
                </a:ext>
              </a:extLst>
            </p:cNvPr>
            <p:cNvPicPr>
              <a:picLocks noChangeAspect="1"/>
            </p:cNvPicPr>
            <p:nvPr/>
          </p:nvPicPr>
          <p:blipFill>
            <a:blip r:embed="rId5"/>
            <a:stretch>
              <a:fillRect/>
            </a:stretch>
          </p:blipFill>
          <p:spPr>
            <a:xfrm>
              <a:off x="2151190" y="3122104"/>
              <a:ext cx="1908337" cy="2071244"/>
            </a:xfrm>
            <a:prstGeom prst="rect">
              <a:avLst/>
            </a:prstGeom>
          </p:spPr>
        </p:pic>
        <mc:AlternateContent xmlns:mc="http://schemas.openxmlformats.org/markup-compatibility/2006" xmlns:p14="http://schemas.microsoft.com/office/powerpoint/2010/main">
          <mc:Choice Requires="p14">
            <p:contentPart p14:bwMode="auto" r:id="rId6">
              <p14:nvContentPartPr>
                <p14:cNvPr id="9" name="Input penna 8">
                  <a:extLst>
                    <a:ext uri="{FF2B5EF4-FFF2-40B4-BE49-F238E27FC236}">
                      <a16:creationId xmlns:a16="http://schemas.microsoft.com/office/drawing/2014/main" id="{502F8256-E64E-F838-AEEF-408449927887}"/>
                    </a:ext>
                  </a:extLst>
                </p14:cNvPr>
                <p14:cNvContentPartPr/>
                <p14:nvPr/>
              </p14:nvContentPartPr>
              <p14:xfrm>
                <a:off x="2203729" y="3504734"/>
                <a:ext cx="153720" cy="406800"/>
              </p14:xfrm>
            </p:contentPart>
          </mc:Choice>
          <mc:Fallback xmlns="">
            <p:pic>
              <p:nvPicPr>
                <p:cNvPr id="9" name="Input penna 8">
                  <a:extLst>
                    <a:ext uri="{FF2B5EF4-FFF2-40B4-BE49-F238E27FC236}">
                      <a16:creationId xmlns:a16="http://schemas.microsoft.com/office/drawing/2014/main" id="{502F8256-E64E-F838-AEEF-408449927887}"/>
                    </a:ext>
                  </a:extLst>
                </p:cNvPr>
                <p:cNvPicPr/>
                <p:nvPr/>
              </p:nvPicPr>
              <p:blipFill>
                <a:blip r:embed="rId7"/>
                <a:stretch>
                  <a:fillRect/>
                </a:stretch>
              </p:blipFill>
              <p:spPr>
                <a:xfrm>
                  <a:off x="2168089" y="3468734"/>
                  <a:ext cx="225360" cy="4784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2" name="Input penna 21">
                  <a:extLst>
                    <a:ext uri="{FF2B5EF4-FFF2-40B4-BE49-F238E27FC236}">
                      <a16:creationId xmlns:a16="http://schemas.microsoft.com/office/drawing/2014/main" id="{BD925ED9-EE93-BEB4-476F-C96ACF0F5D70}"/>
                    </a:ext>
                  </a:extLst>
                </p14:cNvPr>
                <p14:cNvContentPartPr/>
                <p14:nvPr/>
              </p14:nvContentPartPr>
              <p14:xfrm>
                <a:off x="2163990" y="3709763"/>
                <a:ext cx="4680" cy="122400"/>
              </p14:xfrm>
            </p:contentPart>
          </mc:Choice>
          <mc:Fallback xmlns="">
            <p:pic>
              <p:nvPicPr>
                <p:cNvPr id="22" name="Input penna 21">
                  <a:extLst>
                    <a:ext uri="{FF2B5EF4-FFF2-40B4-BE49-F238E27FC236}">
                      <a16:creationId xmlns:a16="http://schemas.microsoft.com/office/drawing/2014/main" id="{BD925ED9-EE93-BEB4-476F-C96ACF0F5D70}"/>
                    </a:ext>
                  </a:extLst>
                </p:cNvPr>
                <p:cNvPicPr/>
                <p:nvPr/>
              </p:nvPicPr>
              <p:blipFill>
                <a:blip r:embed="rId9"/>
                <a:stretch>
                  <a:fillRect/>
                </a:stretch>
              </p:blipFill>
              <p:spPr>
                <a:xfrm>
                  <a:off x="2154990" y="3700763"/>
                  <a:ext cx="223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3" name="Input penna 22">
                  <a:extLst>
                    <a:ext uri="{FF2B5EF4-FFF2-40B4-BE49-F238E27FC236}">
                      <a16:creationId xmlns:a16="http://schemas.microsoft.com/office/drawing/2014/main" id="{F12FA765-C70B-ED95-10E0-42120FB9F7E7}"/>
                    </a:ext>
                  </a:extLst>
                </p14:cNvPr>
                <p14:cNvContentPartPr/>
                <p14:nvPr/>
              </p14:nvContentPartPr>
              <p14:xfrm>
                <a:off x="2164710" y="3597803"/>
                <a:ext cx="16920" cy="107640"/>
              </p14:xfrm>
            </p:contentPart>
          </mc:Choice>
          <mc:Fallback xmlns="">
            <p:pic>
              <p:nvPicPr>
                <p:cNvPr id="23" name="Input penna 22">
                  <a:extLst>
                    <a:ext uri="{FF2B5EF4-FFF2-40B4-BE49-F238E27FC236}">
                      <a16:creationId xmlns:a16="http://schemas.microsoft.com/office/drawing/2014/main" id="{F12FA765-C70B-ED95-10E0-42120FB9F7E7}"/>
                    </a:ext>
                  </a:extLst>
                </p:cNvPr>
                <p:cNvPicPr/>
                <p:nvPr/>
              </p:nvPicPr>
              <p:blipFill>
                <a:blip r:embed="rId11"/>
                <a:stretch>
                  <a:fillRect/>
                </a:stretch>
              </p:blipFill>
              <p:spPr>
                <a:xfrm>
                  <a:off x="2155710" y="3588803"/>
                  <a:ext cx="345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6" name="Input penna 25">
                  <a:extLst>
                    <a:ext uri="{FF2B5EF4-FFF2-40B4-BE49-F238E27FC236}">
                      <a16:creationId xmlns:a16="http://schemas.microsoft.com/office/drawing/2014/main" id="{59FA05D5-692D-7453-6653-0E5EFAC442C2}"/>
                    </a:ext>
                  </a:extLst>
                </p14:cNvPr>
                <p14:cNvContentPartPr/>
                <p14:nvPr/>
              </p14:nvContentPartPr>
              <p14:xfrm>
                <a:off x="2168670" y="3561803"/>
                <a:ext cx="360" cy="83520"/>
              </p14:xfrm>
            </p:contentPart>
          </mc:Choice>
          <mc:Fallback xmlns="">
            <p:pic>
              <p:nvPicPr>
                <p:cNvPr id="26" name="Input penna 25">
                  <a:extLst>
                    <a:ext uri="{FF2B5EF4-FFF2-40B4-BE49-F238E27FC236}">
                      <a16:creationId xmlns:a16="http://schemas.microsoft.com/office/drawing/2014/main" id="{59FA05D5-692D-7453-6653-0E5EFAC442C2}"/>
                    </a:ext>
                  </a:extLst>
                </p:cNvPr>
                <p:cNvPicPr/>
                <p:nvPr/>
              </p:nvPicPr>
              <p:blipFill>
                <a:blip r:embed="rId13"/>
                <a:stretch>
                  <a:fillRect/>
                </a:stretch>
              </p:blipFill>
              <p:spPr>
                <a:xfrm>
                  <a:off x="2159670" y="3553163"/>
                  <a:ext cx="18000" cy="101160"/>
                </a:xfrm>
                <a:prstGeom prst="rect">
                  <a:avLst/>
                </a:prstGeom>
              </p:spPr>
            </p:pic>
          </mc:Fallback>
        </mc:AlternateContent>
        <p:grpSp>
          <p:nvGrpSpPr>
            <p:cNvPr id="63" name="Gruppo 62">
              <a:extLst>
                <a:ext uri="{FF2B5EF4-FFF2-40B4-BE49-F238E27FC236}">
                  <a16:creationId xmlns:a16="http://schemas.microsoft.com/office/drawing/2014/main" id="{B48BDD50-BB27-C061-20C9-1C4D7C118301}"/>
                </a:ext>
              </a:extLst>
            </p:cNvPr>
            <p:cNvGrpSpPr/>
            <p:nvPr/>
          </p:nvGrpSpPr>
          <p:grpSpPr>
            <a:xfrm>
              <a:off x="2162880" y="3512880"/>
              <a:ext cx="46110" cy="81720"/>
              <a:chOff x="2162880" y="3512880"/>
              <a:chExt cx="46110" cy="81720"/>
            </a:xfrm>
          </p:grpSpPr>
          <mc:AlternateContent xmlns:mc="http://schemas.openxmlformats.org/markup-compatibility/2006" xmlns:p14="http://schemas.microsoft.com/office/powerpoint/2010/main">
            <mc:Choice Requires="p14">
              <p:contentPart p14:bwMode="auto" r:id="rId14">
                <p14:nvContentPartPr>
                  <p14:cNvPr id="10" name="Input penna 9">
                    <a:extLst>
                      <a:ext uri="{FF2B5EF4-FFF2-40B4-BE49-F238E27FC236}">
                        <a16:creationId xmlns:a16="http://schemas.microsoft.com/office/drawing/2014/main" id="{C69AEB6F-157A-4D93-45C8-EBF239028E54}"/>
                      </a:ext>
                    </a:extLst>
                  </p14:cNvPr>
                  <p14:cNvContentPartPr/>
                  <p14:nvPr/>
                </p14:nvContentPartPr>
                <p14:xfrm>
                  <a:off x="2207190" y="3555683"/>
                  <a:ext cx="360" cy="360"/>
                </p14:xfrm>
              </p:contentPart>
            </mc:Choice>
            <mc:Fallback xmlns="">
              <p:pic>
                <p:nvPicPr>
                  <p:cNvPr id="10" name="Input penna 9">
                    <a:extLst>
                      <a:ext uri="{FF2B5EF4-FFF2-40B4-BE49-F238E27FC236}">
                        <a16:creationId xmlns:a16="http://schemas.microsoft.com/office/drawing/2014/main" id="{C69AEB6F-157A-4D93-45C8-EBF239028E54}"/>
                      </a:ext>
                    </a:extLst>
                  </p:cNvPr>
                  <p:cNvPicPr/>
                  <p:nvPr/>
                </p:nvPicPr>
                <p:blipFill>
                  <a:blip r:embed="rId15"/>
                  <a:stretch>
                    <a:fillRect/>
                  </a:stretch>
                </p:blipFill>
                <p:spPr>
                  <a:xfrm>
                    <a:off x="2171190" y="352004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1" name="Input penna 10">
                    <a:extLst>
                      <a:ext uri="{FF2B5EF4-FFF2-40B4-BE49-F238E27FC236}">
                        <a16:creationId xmlns:a16="http://schemas.microsoft.com/office/drawing/2014/main" id="{66840340-54F2-4550-C92C-8938C44AA922}"/>
                      </a:ext>
                    </a:extLst>
                  </p14:cNvPr>
                  <p14:cNvContentPartPr/>
                  <p14:nvPr/>
                </p14:nvContentPartPr>
                <p14:xfrm>
                  <a:off x="2208630" y="3581243"/>
                  <a:ext cx="360" cy="360"/>
                </p14:xfrm>
              </p:contentPart>
            </mc:Choice>
            <mc:Fallback xmlns="">
              <p:pic>
                <p:nvPicPr>
                  <p:cNvPr id="11" name="Input penna 10">
                    <a:extLst>
                      <a:ext uri="{FF2B5EF4-FFF2-40B4-BE49-F238E27FC236}">
                        <a16:creationId xmlns:a16="http://schemas.microsoft.com/office/drawing/2014/main" id="{66840340-54F2-4550-C92C-8938C44AA922}"/>
                      </a:ext>
                    </a:extLst>
                  </p:cNvPr>
                  <p:cNvPicPr/>
                  <p:nvPr/>
                </p:nvPicPr>
                <p:blipFill>
                  <a:blip r:embed="rId15"/>
                  <a:stretch>
                    <a:fillRect/>
                  </a:stretch>
                </p:blipFill>
                <p:spPr>
                  <a:xfrm>
                    <a:off x="2172630" y="354560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4" name="Input penna 43">
                    <a:extLst>
                      <a:ext uri="{FF2B5EF4-FFF2-40B4-BE49-F238E27FC236}">
                        <a16:creationId xmlns:a16="http://schemas.microsoft.com/office/drawing/2014/main" id="{C4FEA6A0-0D02-4D32-24DD-B95867456F3C}"/>
                      </a:ext>
                    </a:extLst>
                  </p14:cNvPr>
                  <p14:cNvContentPartPr/>
                  <p14:nvPr/>
                </p14:nvContentPartPr>
                <p14:xfrm>
                  <a:off x="2167560" y="3512880"/>
                  <a:ext cx="5760" cy="81720"/>
                </p14:xfrm>
              </p:contentPart>
            </mc:Choice>
            <mc:Fallback xmlns="">
              <p:pic>
                <p:nvPicPr>
                  <p:cNvPr id="44" name="Input penna 43">
                    <a:extLst>
                      <a:ext uri="{FF2B5EF4-FFF2-40B4-BE49-F238E27FC236}">
                        <a16:creationId xmlns:a16="http://schemas.microsoft.com/office/drawing/2014/main" id="{C4FEA6A0-0D02-4D32-24DD-B95867456F3C}"/>
                      </a:ext>
                    </a:extLst>
                  </p:cNvPr>
                  <p:cNvPicPr/>
                  <p:nvPr/>
                </p:nvPicPr>
                <p:blipFill>
                  <a:blip r:embed="rId18"/>
                  <a:stretch>
                    <a:fillRect/>
                  </a:stretch>
                </p:blipFill>
                <p:spPr>
                  <a:xfrm>
                    <a:off x="2158920" y="3504240"/>
                    <a:ext cx="234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7" name="Input penna 46">
                    <a:extLst>
                      <a:ext uri="{FF2B5EF4-FFF2-40B4-BE49-F238E27FC236}">
                        <a16:creationId xmlns:a16="http://schemas.microsoft.com/office/drawing/2014/main" id="{5D7A87E5-BD7B-6F37-CCAC-4B4B9943BBAC}"/>
                      </a:ext>
                    </a:extLst>
                  </p14:cNvPr>
                  <p14:cNvContentPartPr/>
                  <p14:nvPr/>
                </p14:nvContentPartPr>
                <p14:xfrm>
                  <a:off x="2162880" y="3592800"/>
                  <a:ext cx="360" cy="360"/>
                </p14:xfrm>
              </p:contentPart>
            </mc:Choice>
            <mc:Fallback xmlns="">
              <p:pic>
                <p:nvPicPr>
                  <p:cNvPr id="47" name="Input penna 46">
                    <a:extLst>
                      <a:ext uri="{FF2B5EF4-FFF2-40B4-BE49-F238E27FC236}">
                        <a16:creationId xmlns:a16="http://schemas.microsoft.com/office/drawing/2014/main" id="{5D7A87E5-BD7B-6F37-CCAC-4B4B9943BBAC}"/>
                      </a:ext>
                    </a:extLst>
                  </p:cNvPr>
                  <p:cNvPicPr/>
                  <p:nvPr/>
                </p:nvPicPr>
                <p:blipFill>
                  <a:blip r:embed="rId20"/>
                  <a:stretch>
                    <a:fillRect/>
                  </a:stretch>
                </p:blipFill>
                <p:spPr>
                  <a:xfrm>
                    <a:off x="2153880" y="358416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0" name="Input penna 49">
                    <a:extLst>
                      <a:ext uri="{FF2B5EF4-FFF2-40B4-BE49-F238E27FC236}">
                        <a16:creationId xmlns:a16="http://schemas.microsoft.com/office/drawing/2014/main" id="{FA2082D3-F79C-3D1B-6090-E852EF08E38B}"/>
                      </a:ext>
                    </a:extLst>
                  </p14:cNvPr>
                  <p14:cNvContentPartPr/>
                  <p14:nvPr/>
                </p14:nvContentPartPr>
                <p14:xfrm>
                  <a:off x="2162880" y="3575880"/>
                  <a:ext cx="360" cy="360"/>
                </p14:xfrm>
              </p:contentPart>
            </mc:Choice>
            <mc:Fallback xmlns="">
              <p:pic>
                <p:nvPicPr>
                  <p:cNvPr id="50" name="Input penna 49">
                    <a:extLst>
                      <a:ext uri="{FF2B5EF4-FFF2-40B4-BE49-F238E27FC236}">
                        <a16:creationId xmlns:a16="http://schemas.microsoft.com/office/drawing/2014/main" id="{FA2082D3-F79C-3D1B-6090-E852EF08E38B}"/>
                      </a:ext>
                    </a:extLst>
                  </p:cNvPr>
                  <p:cNvPicPr/>
                  <p:nvPr/>
                </p:nvPicPr>
                <p:blipFill>
                  <a:blip r:embed="rId20"/>
                  <a:stretch>
                    <a:fillRect/>
                  </a:stretch>
                </p:blipFill>
                <p:spPr>
                  <a:xfrm>
                    <a:off x="2153880" y="356688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53" name="Input penna 52">
                    <a:extLst>
                      <a:ext uri="{FF2B5EF4-FFF2-40B4-BE49-F238E27FC236}">
                        <a16:creationId xmlns:a16="http://schemas.microsoft.com/office/drawing/2014/main" id="{08647B41-7E3A-AD52-C8FD-A79653F57D28}"/>
                      </a:ext>
                    </a:extLst>
                  </p14:cNvPr>
                  <p14:cNvContentPartPr/>
                  <p14:nvPr/>
                </p14:nvContentPartPr>
                <p14:xfrm>
                  <a:off x="2162880" y="3565440"/>
                  <a:ext cx="360" cy="360"/>
                </p14:xfrm>
              </p:contentPart>
            </mc:Choice>
            <mc:Fallback xmlns="">
              <p:pic>
                <p:nvPicPr>
                  <p:cNvPr id="53" name="Input penna 52">
                    <a:extLst>
                      <a:ext uri="{FF2B5EF4-FFF2-40B4-BE49-F238E27FC236}">
                        <a16:creationId xmlns:a16="http://schemas.microsoft.com/office/drawing/2014/main" id="{08647B41-7E3A-AD52-C8FD-A79653F57D28}"/>
                      </a:ext>
                    </a:extLst>
                  </p:cNvPr>
                  <p:cNvPicPr/>
                  <p:nvPr/>
                </p:nvPicPr>
                <p:blipFill>
                  <a:blip r:embed="rId20"/>
                  <a:stretch>
                    <a:fillRect/>
                  </a:stretch>
                </p:blipFill>
                <p:spPr>
                  <a:xfrm>
                    <a:off x="2153880" y="355644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56" name="Input penna 55">
                    <a:extLst>
                      <a:ext uri="{FF2B5EF4-FFF2-40B4-BE49-F238E27FC236}">
                        <a16:creationId xmlns:a16="http://schemas.microsoft.com/office/drawing/2014/main" id="{686A516D-100D-CD9F-C6CD-326B0267180A}"/>
                      </a:ext>
                    </a:extLst>
                  </p14:cNvPr>
                  <p14:cNvContentPartPr/>
                  <p14:nvPr/>
                </p14:nvContentPartPr>
                <p14:xfrm>
                  <a:off x="2162880" y="3554280"/>
                  <a:ext cx="360" cy="360"/>
                </p14:xfrm>
              </p:contentPart>
            </mc:Choice>
            <mc:Fallback xmlns="">
              <p:pic>
                <p:nvPicPr>
                  <p:cNvPr id="56" name="Input penna 55">
                    <a:extLst>
                      <a:ext uri="{FF2B5EF4-FFF2-40B4-BE49-F238E27FC236}">
                        <a16:creationId xmlns:a16="http://schemas.microsoft.com/office/drawing/2014/main" id="{686A516D-100D-CD9F-C6CD-326B0267180A}"/>
                      </a:ext>
                    </a:extLst>
                  </p:cNvPr>
                  <p:cNvPicPr/>
                  <p:nvPr/>
                </p:nvPicPr>
                <p:blipFill>
                  <a:blip r:embed="rId20"/>
                  <a:stretch>
                    <a:fillRect/>
                  </a:stretch>
                </p:blipFill>
                <p:spPr>
                  <a:xfrm>
                    <a:off x="2153880" y="354564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59" name="Input penna 58">
                    <a:extLst>
                      <a:ext uri="{FF2B5EF4-FFF2-40B4-BE49-F238E27FC236}">
                        <a16:creationId xmlns:a16="http://schemas.microsoft.com/office/drawing/2014/main" id="{CBCA16AE-4F0B-FF0A-7F54-9954906E172F}"/>
                      </a:ext>
                    </a:extLst>
                  </p14:cNvPr>
                  <p14:cNvContentPartPr/>
                  <p14:nvPr/>
                </p14:nvContentPartPr>
                <p14:xfrm>
                  <a:off x="2162880" y="3542400"/>
                  <a:ext cx="360" cy="360"/>
                </p14:xfrm>
              </p:contentPart>
            </mc:Choice>
            <mc:Fallback xmlns="">
              <p:pic>
                <p:nvPicPr>
                  <p:cNvPr id="59" name="Input penna 58">
                    <a:extLst>
                      <a:ext uri="{FF2B5EF4-FFF2-40B4-BE49-F238E27FC236}">
                        <a16:creationId xmlns:a16="http://schemas.microsoft.com/office/drawing/2014/main" id="{CBCA16AE-4F0B-FF0A-7F54-9954906E172F}"/>
                      </a:ext>
                    </a:extLst>
                  </p:cNvPr>
                  <p:cNvPicPr/>
                  <p:nvPr/>
                </p:nvPicPr>
                <p:blipFill>
                  <a:blip r:embed="rId20"/>
                  <a:stretch>
                    <a:fillRect/>
                  </a:stretch>
                </p:blipFill>
                <p:spPr>
                  <a:xfrm>
                    <a:off x="2153880" y="353340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60" name="Input penna 59">
                    <a:extLst>
                      <a:ext uri="{FF2B5EF4-FFF2-40B4-BE49-F238E27FC236}">
                        <a16:creationId xmlns:a16="http://schemas.microsoft.com/office/drawing/2014/main" id="{578B0D88-1E4B-A8C3-331A-310C385C9307}"/>
                      </a:ext>
                    </a:extLst>
                  </p14:cNvPr>
                  <p14:cNvContentPartPr/>
                  <p14:nvPr/>
                </p14:nvContentPartPr>
                <p14:xfrm>
                  <a:off x="2162880" y="3542400"/>
                  <a:ext cx="360" cy="360"/>
                </p14:xfrm>
              </p:contentPart>
            </mc:Choice>
            <mc:Fallback xmlns="">
              <p:pic>
                <p:nvPicPr>
                  <p:cNvPr id="60" name="Input penna 59">
                    <a:extLst>
                      <a:ext uri="{FF2B5EF4-FFF2-40B4-BE49-F238E27FC236}">
                        <a16:creationId xmlns:a16="http://schemas.microsoft.com/office/drawing/2014/main" id="{578B0D88-1E4B-A8C3-331A-310C385C9307}"/>
                      </a:ext>
                    </a:extLst>
                  </p:cNvPr>
                  <p:cNvPicPr/>
                  <p:nvPr/>
                </p:nvPicPr>
                <p:blipFill>
                  <a:blip r:embed="rId20"/>
                  <a:stretch>
                    <a:fillRect/>
                  </a:stretch>
                </p:blipFill>
                <p:spPr>
                  <a:xfrm>
                    <a:off x="2153880" y="353340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61" name="Input penna 60">
                    <a:extLst>
                      <a:ext uri="{FF2B5EF4-FFF2-40B4-BE49-F238E27FC236}">
                        <a16:creationId xmlns:a16="http://schemas.microsoft.com/office/drawing/2014/main" id="{DFAFA12E-A1E0-A7B2-3BBF-6050918242B5}"/>
                      </a:ext>
                    </a:extLst>
                  </p14:cNvPr>
                  <p14:cNvContentPartPr/>
                  <p14:nvPr/>
                </p14:nvContentPartPr>
                <p14:xfrm>
                  <a:off x="2162880" y="3530880"/>
                  <a:ext cx="360" cy="360"/>
                </p14:xfrm>
              </p:contentPart>
            </mc:Choice>
            <mc:Fallback xmlns="">
              <p:pic>
                <p:nvPicPr>
                  <p:cNvPr id="61" name="Input penna 60">
                    <a:extLst>
                      <a:ext uri="{FF2B5EF4-FFF2-40B4-BE49-F238E27FC236}">
                        <a16:creationId xmlns:a16="http://schemas.microsoft.com/office/drawing/2014/main" id="{DFAFA12E-A1E0-A7B2-3BBF-6050918242B5}"/>
                      </a:ext>
                    </a:extLst>
                  </p:cNvPr>
                  <p:cNvPicPr/>
                  <p:nvPr/>
                </p:nvPicPr>
                <p:blipFill>
                  <a:blip r:embed="rId20"/>
                  <a:stretch>
                    <a:fillRect/>
                  </a:stretch>
                </p:blipFill>
                <p:spPr>
                  <a:xfrm>
                    <a:off x="2153880" y="3522240"/>
                    <a:ext cx="18000" cy="18000"/>
                  </a:xfrm>
                  <a:prstGeom prst="rect">
                    <a:avLst/>
                  </a:prstGeom>
                </p:spPr>
              </p:pic>
            </mc:Fallback>
          </mc:AlternateContent>
        </p:grpSp>
      </p:grpSp>
      <p:sp>
        <p:nvSpPr>
          <p:cNvPr id="67" name="Rectangle: Rounded Corners 6">
            <a:extLst>
              <a:ext uri="{FF2B5EF4-FFF2-40B4-BE49-F238E27FC236}">
                <a16:creationId xmlns:a16="http://schemas.microsoft.com/office/drawing/2014/main" id="{D24F6914-7410-36FD-1C12-420286F4708F}"/>
              </a:ext>
            </a:extLst>
          </p:cNvPr>
          <p:cNvSpPr/>
          <p:nvPr/>
        </p:nvSpPr>
        <p:spPr>
          <a:xfrm>
            <a:off x="719487" y="4396521"/>
            <a:ext cx="4910348" cy="963227"/>
          </a:xfrm>
          <a:prstGeom prst="round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altLang="it-IT" sz="2400" dirty="0">
                <a:solidFill>
                  <a:schemeClr val="tx1"/>
                </a:solidFill>
                <a:latin typeface="Roboto Medium" pitchFamily="2" charset="0"/>
                <a:ea typeface="Roboto Medium" pitchFamily="2" charset="0"/>
                <a:cs typeface="Roboto Slab"/>
              </a:rPr>
              <a:t>Definitions of malnutrition include muscle mass or function</a:t>
            </a:r>
          </a:p>
        </p:txBody>
      </p:sp>
      <p:pic>
        <p:nvPicPr>
          <p:cNvPr id="5" name="Immagine 4">
            <a:extLst>
              <a:ext uri="{FF2B5EF4-FFF2-40B4-BE49-F238E27FC236}">
                <a16:creationId xmlns:a16="http://schemas.microsoft.com/office/drawing/2014/main" id="{C26A5BF8-868A-22C2-E6C9-8A2402F1B1CF}"/>
              </a:ext>
            </a:extLst>
          </p:cNvPr>
          <p:cNvPicPr>
            <a:picLocks noChangeAspect="1"/>
          </p:cNvPicPr>
          <p:nvPr/>
        </p:nvPicPr>
        <p:blipFill>
          <a:blip r:embed="rId27"/>
          <a:srcRect t="13936" b="13534"/>
          <a:stretch/>
        </p:blipFill>
        <p:spPr>
          <a:xfrm>
            <a:off x="598413" y="6020930"/>
            <a:ext cx="1765300" cy="175015"/>
          </a:xfrm>
          <a:prstGeom prst="rect">
            <a:avLst/>
          </a:prstGeom>
        </p:spPr>
      </p:pic>
      <p:pic>
        <p:nvPicPr>
          <p:cNvPr id="12" name="Immagine 11">
            <a:extLst>
              <a:ext uri="{FF2B5EF4-FFF2-40B4-BE49-F238E27FC236}">
                <a16:creationId xmlns:a16="http://schemas.microsoft.com/office/drawing/2014/main" id="{92CEEB6B-FA47-B465-7B03-B0F458CC2098}"/>
              </a:ext>
            </a:extLst>
          </p:cNvPr>
          <p:cNvPicPr>
            <a:picLocks noChangeAspect="1"/>
          </p:cNvPicPr>
          <p:nvPr/>
        </p:nvPicPr>
        <p:blipFill>
          <a:blip r:embed="rId28"/>
          <a:stretch>
            <a:fillRect/>
          </a:stretch>
        </p:blipFill>
        <p:spPr>
          <a:xfrm>
            <a:off x="598413" y="5451843"/>
            <a:ext cx="647700" cy="495300"/>
          </a:xfrm>
          <a:prstGeom prst="rect">
            <a:avLst/>
          </a:prstGeom>
        </p:spPr>
      </p:pic>
      <p:pic>
        <p:nvPicPr>
          <p:cNvPr id="14" name="Immagine 13">
            <a:extLst>
              <a:ext uri="{FF2B5EF4-FFF2-40B4-BE49-F238E27FC236}">
                <a16:creationId xmlns:a16="http://schemas.microsoft.com/office/drawing/2014/main" id="{C47F7352-BBFC-61C3-9C0C-029F13BF0BC6}"/>
              </a:ext>
            </a:extLst>
          </p:cNvPr>
          <p:cNvPicPr>
            <a:picLocks noChangeAspect="1"/>
          </p:cNvPicPr>
          <p:nvPr/>
        </p:nvPicPr>
        <p:blipFill>
          <a:blip r:embed="rId29"/>
          <a:srcRect t="18497" r="2348" b="15880"/>
          <a:stretch/>
        </p:blipFill>
        <p:spPr>
          <a:xfrm>
            <a:off x="4053453" y="5928835"/>
            <a:ext cx="1587425" cy="175015"/>
          </a:xfrm>
          <a:prstGeom prst="rect">
            <a:avLst/>
          </a:prstGeom>
        </p:spPr>
      </p:pic>
      <p:pic>
        <p:nvPicPr>
          <p:cNvPr id="16" name="Immagine 15">
            <a:extLst>
              <a:ext uri="{FF2B5EF4-FFF2-40B4-BE49-F238E27FC236}">
                <a16:creationId xmlns:a16="http://schemas.microsoft.com/office/drawing/2014/main" id="{A58900B5-8449-DE47-22CE-DBB1B2DB28BC}"/>
              </a:ext>
            </a:extLst>
          </p:cNvPr>
          <p:cNvPicPr>
            <a:picLocks noChangeAspect="1"/>
          </p:cNvPicPr>
          <p:nvPr/>
        </p:nvPicPr>
        <p:blipFill>
          <a:blip r:embed="rId30"/>
          <a:srcRect l="4461" t="-2740" r="4476" b="10665"/>
          <a:stretch/>
        </p:blipFill>
        <p:spPr>
          <a:xfrm>
            <a:off x="5040024" y="5488497"/>
            <a:ext cx="589811" cy="292339"/>
          </a:xfrm>
          <a:prstGeom prst="rect">
            <a:avLst/>
          </a:prstGeom>
        </p:spPr>
      </p:pic>
      <p:pic>
        <p:nvPicPr>
          <p:cNvPr id="18" name="Immagine 17">
            <a:extLst>
              <a:ext uri="{FF2B5EF4-FFF2-40B4-BE49-F238E27FC236}">
                <a16:creationId xmlns:a16="http://schemas.microsoft.com/office/drawing/2014/main" id="{53C9D5B6-66AA-F50D-0028-FC77F63EAB22}"/>
              </a:ext>
            </a:extLst>
          </p:cNvPr>
          <p:cNvPicPr>
            <a:picLocks noChangeAspect="1"/>
          </p:cNvPicPr>
          <p:nvPr/>
        </p:nvPicPr>
        <p:blipFill>
          <a:blip r:embed="rId31"/>
          <a:stretch>
            <a:fillRect/>
          </a:stretch>
        </p:blipFill>
        <p:spPr>
          <a:xfrm>
            <a:off x="598413" y="6306348"/>
            <a:ext cx="3276600" cy="393700"/>
          </a:xfrm>
          <a:prstGeom prst="rect">
            <a:avLst/>
          </a:prstGeom>
        </p:spPr>
      </p:pic>
    </p:spTree>
    <p:extLst>
      <p:ext uri="{BB962C8B-B14F-4D97-AF65-F5344CB8AC3E}">
        <p14:creationId xmlns:p14="http://schemas.microsoft.com/office/powerpoint/2010/main" val="843993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par>
                                <p:cTn id="9" presetID="1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ppt_y</p:attrName>
                                        </p:attrNameLst>
                                      </p:cBhvr>
                                      <p:tavLst>
                                        <p:tav tm="0">
                                          <p:val>
                                            <p:strVal val="#ppt_y+#ppt_h*1.125000"/>
                                          </p:val>
                                        </p:tav>
                                        <p:tav tm="100000">
                                          <p:val>
                                            <p:strVal val="#ppt_y"/>
                                          </p:val>
                                        </p:tav>
                                      </p:tavLst>
                                    </p:anim>
                                    <p:animEffect transition="in" filter="wipe(up)">
                                      <p:cBhvr>
                                        <p:cTn id="12" dur="500"/>
                                        <p:tgtEl>
                                          <p:spTgt spid="12"/>
                                        </p:tgtEl>
                                      </p:cBhvr>
                                    </p:animEffect>
                                  </p:childTnLst>
                                </p:cTn>
                              </p:par>
                              <p:par>
                                <p:cTn id="13" presetID="1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par>
                                <p:cTn id="17" presetID="1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up)">
                                      <p:cBhvr>
                                        <p:cTn id="20" dur="500"/>
                                        <p:tgtEl>
                                          <p:spTgt spid="16"/>
                                        </p:tgtEl>
                                      </p:cBhvr>
                                    </p:animEffect>
                                  </p:childTnLst>
                                </p:cTn>
                              </p:par>
                              <p:par>
                                <p:cTn id="21" presetID="12" presetClass="entr" presetSubtype="4"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p:tgtEl>
                                          <p:spTgt spid="18"/>
                                        </p:tgtEl>
                                        <p:attrNameLst>
                                          <p:attrName>ppt_y</p:attrName>
                                        </p:attrNameLst>
                                      </p:cBhvr>
                                      <p:tavLst>
                                        <p:tav tm="0">
                                          <p:val>
                                            <p:strVal val="#ppt_y+#ppt_h*1.125000"/>
                                          </p:val>
                                        </p:tav>
                                        <p:tav tm="100000">
                                          <p:val>
                                            <p:strVal val="#ppt_y"/>
                                          </p:val>
                                        </p:tav>
                                      </p:tavLst>
                                    </p:anim>
                                    <p:animEffect transition="in" filter="wipe(up)">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21B82-CA93-B6E6-7D9A-164C17E67AC8}"/>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22977676-A01C-DC71-6985-ABF94B4A5945}"/>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0A05DE56-A63B-8E15-33EC-7D37232A8792}"/>
              </a:ext>
            </a:extLst>
          </p:cNvPr>
          <p:cNvSpPr/>
          <p:nvPr/>
        </p:nvSpPr>
        <p:spPr>
          <a:xfrm>
            <a:off x="719487" y="1324350"/>
            <a:ext cx="4910348"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Muscle mass</a:t>
            </a:r>
          </a:p>
        </p:txBody>
      </p:sp>
      <p:pic>
        <p:nvPicPr>
          <p:cNvPr id="5" name="Immagine 4" descr="Immagine che contiene testo, schermata, Diagramma, diagramma&#10;&#10;Descrizione generata automaticamente">
            <a:extLst>
              <a:ext uri="{FF2B5EF4-FFF2-40B4-BE49-F238E27FC236}">
                <a16:creationId xmlns:a16="http://schemas.microsoft.com/office/drawing/2014/main" id="{CEA470F5-E21E-4000-BCF2-82E6D550E02A}"/>
              </a:ext>
            </a:extLst>
          </p:cNvPr>
          <p:cNvPicPr>
            <a:picLocks noChangeAspect="1"/>
          </p:cNvPicPr>
          <p:nvPr/>
        </p:nvPicPr>
        <p:blipFill>
          <a:blip r:embed="rId4"/>
          <a:stretch>
            <a:fillRect/>
          </a:stretch>
        </p:blipFill>
        <p:spPr>
          <a:xfrm>
            <a:off x="879884" y="2985986"/>
            <a:ext cx="4589551" cy="3160615"/>
          </a:xfrm>
          <a:prstGeom prst="rect">
            <a:avLst/>
          </a:prstGeom>
          <a:ln w="19050">
            <a:solidFill>
              <a:schemeClr val="bg2">
                <a:lumMod val="40000"/>
                <a:lumOff val="60000"/>
              </a:schemeClr>
            </a:solidFill>
          </a:ln>
        </p:spPr>
      </p:pic>
      <p:sp>
        <p:nvSpPr>
          <p:cNvPr id="19" name="Rectangle 6">
            <a:extLst>
              <a:ext uri="{FF2B5EF4-FFF2-40B4-BE49-F238E27FC236}">
                <a16:creationId xmlns:a16="http://schemas.microsoft.com/office/drawing/2014/main" id="{734D8C34-B578-6F52-630D-278FAF894B19}"/>
              </a:ext>
            </a:extLst>
          </p:cNvPr>
          <p:cNvSpPr>
            <a:spLocks noChangeArrowheads="1"/>
          </p:cNvSpPr>
          <p:nvPr/>
        </p:nvSpPr>
        <p:spPr bwMode="auto">
          <a:xfrm>
            <a:off x="7442375" y="6566666"/>
            <a:ext cx="4664590" cy="276999"/>
          </a:xfrm>
          <a:prstGeom prst="rect">
            <a:avLst/>
          </a:prstGeom>
          <a:noFill/>
        </p:spPr>
        <p:txBody>
          <a:bodyPr wrap="square" rtlCol="0">
            <a:spAutoFit/>
          </a:bodyPr>
          <a:lstStyle/>
          <a:p>
            <a:pPr algn="r"/>
            <a:r>
              <a:rPr lang="en-US" sz="1200" i="1" dirty="0" err="1">
                <a:latin typeface="Roboto Thin" pitchFamily="2" charset="0"/>
                <a:ea typeface="Roboto Thin" pitchFamily="2" charset="0"/>
              </a:rPr>
              <a:t>Slee</a:t>
            </a:r>
            <a:r>
              <a:rPr lang="en-US" sz="1200" i="1" dirty="0">
                <a:latin typeface="Roboto Thin" pitchFamily="2" charset="0"/>
                <a:ea typeface="Roboto Thin" pitchFamily="2" charset="0"/>
              </a:rPr>
              <a:t> A et al, Clin </a:t>
            </a:r>
            <a:r>
              <a:rPr lang="en-US" sz="1200" i="1" dirty="0" err="1">
                <a:latin typeface="Roboto Thin" pitchFamily="2" charset="0"/>
                <a:ea typeface="Roboto Thin" pitchFamily="2" charset="0"/>
              </a:rPr>
              <a:t>Nutr</a:t>
            </a:r>
            <a:r>
              <a:rPr lang="en-US" sz="1200" i="1" dirty="0">
                <a:latin typeface="Roboto Thin" pitchFamily="2" charset="0"/>
                <a:ea typeface="Roboto Thin" pitchFamily="2" charset="0"/>
              </a:rPr>
              <a:t> ESPEN 2025</a:t>
            </a:r>
          </a:p>
        </p:txBody>
      </p:sp>
      <p:sp>
        <p:nvSpPr>
          <p:cNvPr id="20" name="Rectangle: Rounded Corners 5">
            <a:extLst>
              <a:ext uri="{FF2B5EF4-FFF2-40B4-BE49-F238E27FC236}">
                <a16:creationId xmlns:a16="http://schemas.microsoft.com/office/drawing/2014/main" id="{4AE9C75A-0747-1AE5-F68B-95322DE46C61}"/>
              </a:ext>
            </a:extLst>
          </p:cNvPr>
          <p:cNvSpPr/>
          <p:nvPr/>
        </p:nvSpPr>
        <p:spPr>
          <a:xfrm>
            <a:off x="1570713" y="2237574"/>
            <a:ext cx="3207895" cy="404715"/>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Roboto Medium" pitchFamily="2" charset="0"/>
                <a:ea typeface="Roboto Medium" pitchFamily="2" charset="0"/>
              </a:rPr>
              <a:t>768 patient, geriatric ward</a:t>
            </a:r>
          </a:p>
        </p:txBody>
      </p:sp>
      <p:sp>
        <p:nvSpPr>
          <p:cNvPr id="24" name="Rettangolo 23">
            <a:extLst>
              <a:ext uri="{FF2B5EF4-FFF2-40B4-BE49-F238E27FC236}">
                <a16:creationId xmlns:a16="http://schemas.microsoft.com/office/drawing/2014/main" id="{F9E70485-5070-0897-63D4-A8D434E35BFF}"/>
              </a:ext>
            </a:extLst>
          </p:cNvPr>
          <p:cNvSpPr/>
          <p:nvPr/>
        </p:nvSpPr>
        <p:spPr>
          <a:xfrm>
            <a:off x="3748486" y="3429000"/>
            <a:ext cx="715217" cy="2164976"/>
          </a:xfrm>
          <a:prstGeom prst="rect">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sp>
        <p:nvSpPr>
          <p:cNvPr id="25" name="Rettangolo 24">
            <a:extLst>
              <a:ext uri="{FF2B5EF4-FFF2-40B4-BE49-F238E27FC236}">
                <a16:creationId xmlns:a16="http://schemas.microsoft.com/office/drawing/2014/main" id="{90CD7DF7-2C86-141F-0DB9-62A5F7FE6CA5}"/>
              </a:ext>
            </a:extLst>
          </p:cNvPr>
          <p:cNvSpPr/>
          <p:nvPr/>
        </p:nvSpPr>
        <p:spPr>
          <a:xfrm>
            <a:off x="2985217" y="3669792"/>
            <a:ext cx="660191" cy="1925708"/>
          </a:xfrm>
          <a:prstGeom prst="rect">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28" name="Gruppo 27">
            <a:extLst>
              <a:ext uri="{FF2B5EF4-FFF2-40B4-BE49-F238E27FC236}">
                <a16:creationId xmlns:a16="http://schemas.microsoft.com/office/drawing/2014/main" id="{B7358953-38FC-C07F-F358-D75AC81C0CFB}"/>
              </a:ext>
            </a:extLst>
          </p:cNvPr>
          <p:cNvGrpSpPr/>
          <p:nvPr/>
        </p:nvGrpSpPr>
        <p:grpSpPr>
          <a:xfrm>
            <a:off x="6129019" y="3488635"/>
            <a:ext cx="2135186" cy="2163630"/>
            <a:chOff x="6129019" y="3488635"/>
            <a:chExt cx="2135186" cy="2163630"/>
          </a:xfrm>
        </p:grpSpPr>
        <p:pic>
          <p:nvPicPr>
            <p:cNvPr id="12" name="Immagine 11" descr="Immagine che contiene testo, cerchio, diagramma, Carattere&#10;&#10;Descrizione generata automaticamente">
              <a:extLst>
                <a:ext uri="{FF2B5EF4-FFF2-40B4-BE49-F238E27FC236}">
                  <a16:creationId xmlns:a16="http://schemas.microsoft.com/office/drawing/2014/main" id="{D0AFC833-C36B-E710-D95D-D160B6F5478F}"/>
                </a:ext>
              </a:extLst>
            </p:cNvPr>
            <p:cNvPicPr>
              <a:picLocks noChangeAspect="1"/>
            </p:cNvPicPr>
            <p:nvPr/>
          </p:nvPicPr>
          <p:blipFill>
            <a:blip r:embed="rId5"/>
            <a:srcRect l="20397" r="11603"/>
            <a:stretch/>
          </p:blipFill>
          <p:spPr>
            <a:xfrm>
              <a:off x="6129019" y="3488635"/>
              <a:ext cx="2135186" cy="2163630"/>
            </a:xfrm>
            <a:prstGeom prst="rect">
              <a:avLst/>
            </a:prstGeom>
            <a:ln w="19050">
              <a:solidFill>
                <a:schemeClr val="bg2">
                  <a:lumMod val="40000"/>
                  <a:lumOff val="60000"/>
                </a:schemeClr>
              </a:solidFill>
            </a:ln>
          </p:spPr>
        </p:pic>
        <p:sp>
          <p:nvSpPr>
            <p:cNvPr id="27" name="CasellaDiTesto 26">
              <a:extLst>
                <a:ext uri="{FF2B5EF4-FFF2-40B4-BE49-F238E27FC236}">
                  <a16:creationId xmlns:a16="http://schemas.microsoft.com/office/drawing/2014/main" id="{31491D2A-E1D0-054B-F1DE-37F91BE44E89}"/>
                </a:ext>
              </a:extLst>
            </p:cNvPr>
            <p:cNvSpPr txBox="1"/>
            <p:nvPr/>
          </p:nvSpPr>
          <p:spPr>
            <a:xfrm>
              <a:off x="7051040" y="3972050"/>
              <a:ext cx="328678" cy="123111"/>
            </a:xfrm>
            <a:prstGeom prst="rect">
              <a:avLst/>
            </a:prstGeom>
            <a:solidFill>
              <a:schemeClr val="bg1"/>
            </a:solidFill>
          </p:spPr>
          <p:txBody>
            <a:bodyPr wrap="square" lIns="0" tIns="0" rIns="0" bIns="0" rtlCol="0">
              <a:spAutoFit/>
            </a:bodyPr>
            <a:lstStyle/>
            <a:p>
              <a:pPr algn="ctr"/>
              <a:r>
                <a:rPr lang="it-IT" sz="800" b="1" dirty="0">
                  <a:latin typeface="Calibri" panose="020F0502020204030204" pitchFamily="34" charset="0"/>
                  <a:cs typeface="Calibri" panose="020F0502020204030204" pitchFamily="34" charset="0"/>
                </a:rPr>
                <a:t>GLIM</a:t>
              </a:r>
              <a:endParaRPr sz="800" b="1" dirty="0">
                <a:latin typeface="Calibri" panose="020F0502020204030204" pitchFamily="34" charset="0"/>
                <a:cs typeface="Calibri" panose="020F0502020204030204" pitchFamily="34" charset="0"/>
              </a:endParaRPr>
            </a:p>
          </p:txBody>
        </p:sp>
      </p:grpSp>
      <p:sp>
        <p:nvSpPr>
          <p:cNvPr id="29" name="Ovale 28">
            <a:extLst>
              <a:ext uri="{FF2B5EF4-FFF2-40B4-BE49-F238E27FC236}">
                <a16:creationId xmlns:a16="http://schemas.microsoft.com/office/drawing/2014/main" id="{E6F491D3-14B5-BE3E-63DF-C8D2F5F3235E}"/>
              </a:ext>
            </a:extLst>
          </p:cNvPr>
          <p:cNvSpPr/>
          <p:nvPr/>
        </p:nvSpPr>
        <p:spPr>
          <a:xfrm rot="20006097">
            <a:off x="6978024" y="4381318"/>
            <a:ext cx="889401" cy="37092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pic>
        <p:nvPicPr>
          <p:cNvPr id="16" name="Immagine 15" descr="Immagine che contiene linea, Diagramma, testo, diagramma&#10;&#10;Descrizione generata automaticamente">
            <a:extLst>
              <a:ext uri="{FF2B5EF4-FFF2-40B4-BE49-F238E27FC236}">
                <a16:creationId xmlns:a16="http://schemas.microsoft.com/office/drawing/2014/main" id="{3CAC832E-08FF-5464-2322-76BFBD6DFD34}"/>
              </a:ext>
            </a:extLst>
          </p:cNvPr>
          <p:cNvPicPr>
            <a:picLocks noChangeAspect="1"/>
          </p:cNvPicPr>
          <p:nvPr/>
        </p:nvPicPr>
        <p:blipFill>
          <a:blip r:embed="rId6"/>
          <a:stretch>
            <a:fillRect/>
          </a:stretch>
        </p:blipFill>
        <p:spPr>
          <a:xfrm>
            <a:off x="7120300" y="1579236"/>
            <a:ext cx="4349037" cy="2372202"/>
          </a:xfrm>
          <a:prstGeom prst="rect">
            <a:avLst/>
          </a:prstGeom>
          <a:ln w="19050">
            <a:solidFill>
              <a:schemeClr val="accent3">
                <a:lumMod val="60000"/>
                <a:lumOff val="40000"/>
              </a:schemeClr>
            </a:solidFill>
          </a:ln>
        </p:spPr>
      </p:pic>
      <p:pic>
        <p:nvPicPr>
          <p:cNvPr id="18" name="Immagine 17" descr="Immagine che contiene linea, testo, Diagramma, diagramma&#10;&#10;Descrizione generata automaticamente">
            <a:extLst>
              <a:ext uri="{FF2B5EF4-FFF2-40B4-BE49-F238E27FC236}">
                <a16:creationId xmlns:a16="http://schemas.microsoft.com/office/drawing/2014/main" id="{CB108536-56F8-4444-77A8-5199FF8807B2}"/>
              </a:ext>
            </a:extLst>
          </p:cNvPr>
          <p:cNvPicPr>
            <a:picLocks noChangeAspect="1"/>
          </p:cNvPicPr>
          <p:nvPr/>
        </p:nvPicPr>
        <p:blipFill>
          <a:blip r:embed="rId7"/>
          <a:stretch>
            <a:fillRect/>
          </a:stretch>
        </p:blipFill>
        <p:spPr>
          <a:xfrm>
            <a:off x="7120300" y="3972050"/>
            <a:ext cx="4349038" cy="2395123"/>
          </a:xfrm>
          <a:prstGeom prst="rect">
            <a:avLst/>
          </a:prstGeom>
          <a:ln w="19050">
            <a:solidFill>
              <a:schemeClr val="accent3">
                <a:lumMod val="60000"/>
                <a:lumOff val="40000"/>
              </a:schemeClr>
            </a:solidFill>
          </a:ln>
        </p:spPr>
      </p:pic>
      <p:sp>
        <p:nvSpPr>
          <p:cNvPr id="6" name="CasellaDiTesto 5">
            <a:extLst>
              <a:ext uri="{FF2B5EF4-FFF2-40B4-BE49-F238E27FC236}">
                <a16:creationId xmlns:a16="http://schemas.microsoft.com/office/drawing/2014/main" id="{E0AC9996-D6F3-E873-04C8-1899203A97AA}"/>
              </a:ext>
            </a:extLst>
          </p:cNvPr>
          <p:cNvSpPr txBox="1"/>
          <p:nvPr/>
        </p:nvSpPr>
        <p:spPr>
          <a:xfrm>
            <a:off x="2363580" y="6189022"/>
            <a:ext cx="1742514" cy="246221"/>
          </a:xfrm>
          <a:prstGeom prst="rect">
            <a:avLst/>
          </a:prstGeom>
          <a:noFill/>
        </p:spPr>
        <p:txBody>
          <a:bodyPr wrap="square">
            <a:spAutoFit/>
          </a:bodyPr>
          <a:lstStyle/>
          <a:p>
            <a:r>
              <a:rPr lang="it-IT" sz="1000" dirty="0">
                <a:effectLst/>
                <a:latin typeface="Roboto Light" pitchFamily="2" charset="0"/>
                <a:ea typeface="Roboto Light" pitchFamily="2" charset="0"/>
              </a:rPr>
              <a:t>24.8 % severe </a:t>
            </a:r>
            <a:r>
              <a:rPr lang="it-IT" sz="1000" dirty="0" err="1">
                <a:effectLst/>
                <a:latin typeface="Roboto Light" pitchFamily="2" charset="0"/>
                <a:ea typeface="Roboto Light" pitchFamily="2" charset="0"/>
              </a:rPr>
              <a:t>malnutrition</a:t>
            </a:r>
            <a:endParaRPr lang="it-IT" sz="1000" dirty="0">
              <a:effectLst/>
              <a:latin typeface="Roboto Light" pitchFamily="2" charset="0"/>
              <a:ea typeface="Roboto Light" pitchFamily="2" charset="0"/>
            </a:endParaRPr>
          </a:p>
        </p:txBody>
      </p:sp>
    </p:spTree>
    <p:extLst>
      <p:ext uri="{BB962C8B-B14F-4D97-AF65-F5344CB8AC3E}">
        <p14:creationId xmlns:p14="http://schemas.microsoft.com/office/powerpoint/2010/main" val="40611990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7">
          <a:extLst>
            <a:ext uri="{FF2B5EF4-FFF2-40B4-BE49-F238E27FC236}">
              <a16:creationId xmlns:a16="http://schemas.microsoft.com/office/drawing/2014/main" id="{F23EE27F-AD0B-2C46-7D06-B2050D889F1F}"/>
            </a:ext>
          </a:extLst>
        </p:cNvPr>
        <p:cNvGrpSpPr/>
        <p:nvPr/>
      </p:nvGrpSpPr>
      <p:grpSpPr>
        <a:xfrm>
          <a:off x="0" y="0"/>
          <a:ext cx="0" cy="0"/>
          <a:chOff x="0" y="0"/>
          <a:chExt cx="0" cy="0"/>
        </a:xfrm>
      </p:grpSpPr>
      <p:sp>
        <p:nvSpPr>
          <p:cNvPr id="118" name="Google Shape;118;p14">
            <a:extLst>
              <a:ext uri="{FF2B5EF4-FFF2-40B4-BE49-F238E27FC236}">
                <a16:creationId xmlns:a16="http://schemas.microsoft.com/office/drawing/2014/main" id="{7B6B039A-A85E-29A1-14C5-364F1FD81358}"/>
              </a:ext>
            </a:extLst>
          </p:cNvPr>
          <p:cNvSpPr txBox="1">
            <a:spLocks noGrp="1"/>
          </p:cNvSpPr>
          <p:nvPr>
            <p:ph type="ctrTitle"/>
          </p:nvPr>
        </p:nvSpPr>
        <p:spPr>
          <a:xfrm>
            <a:off x="5483370" y="2444534"/>
            <a:ext cx="6006037" cy="2031174"/>
          </a:xfrm>
          <a:prstGeom prst="rect">
            <a:avLst/>
          </a:prstGeom>
          <a:ln>
            <a:solidFill>
              <a:schemeClr val="accent5"/>
            </a:solidFill>
          </a:ln>
        </p:spPr>
        <p:txBody>
          <a:bodyPr spcFirstLastPara="1" wrap="square" lIns="121868" tIns="121868" rIns="121868" bIns="121868" anchor="ctr" anchorCtr="0">
            <a:noAutofit/>
          </a:bodyPr>
          <a:lstStyle/>
          <a:p>
            <a:pPr algn="r"/>
            <a:r>
              <a:rPr lang="it-IT" sz="3600" cap="all" dirty="0"/>
              <a:t>Strumenti diagnostici per la malnutrizione </a:t>
            </a:r>
          </a:p>
        </p:txBody>
      </p:sp>
      <p:sp>
        <p:nvSpPr>
          <p:cNvPr id="2" name="Sottotitolo 1">
            <a:extLst>
              <a:ext uri="{FF2B5EF4-FFF2-40B4-BE49-F238E27FC236}">
                <a16:creationId xmlns:a16="http://schemas.microsoft.com/office/drawing/2014/main" id="{C0B19241-5881-2E0B-46DE-48371B86E021}"/>
              </a:ext>
            </a:extLst>
          </p:cNvPr>
          <p:cNvSpPr>
            <a:spLocks noGrp="1"/>
          </p:cNvSpPr>
          <p:nvPr>
            <p:ph type="subTitle" idx="1"/>
          </p:nvPr>
        </p:nvSpPr>
        <p:spPr>
          <a:xfrm>
            <a:off x="5483371" y="4559150"/>
            <a:ext cx="6006036" cy="1046400"/>
          </a:xfrm>
        </p:spPr>
        <p:txBody>
          <a:bodyPr/>
          <a:lstStyle/>
          <a:p>
            <a:pPr algn="r"/>
            <a:r>
              <a:rPr lang="it-IT" sz="2800" b="0" dirty="0">
                <a:latin typeface="Roboto Medium" pitchFamily="2" charset="0"/>
                <a:ea typeface="Roboto Medium" pitchFamily="2" charset="0"/>
              </a:rPr>
              <a:t>Dott.ssa Lucia Scaramella</a:t>
            </a:r>
          </a:p>
          <a:p>
            <a:pPr algn="r"/>
            <a:endParaRPr lang="it-IT" sz="1000" b="0" dirty="0">
              <a:latin typeface="Roboto Medium" pitchFamily="2" charset="0"/>
              <a:ea typeface="Roboto Medium" pitchFamily="2" charset="0"/>
            </a:endParaRPr>
          </a:p>
          <a:p>
            <a:pPr algn="r"/>
            <a:r>
              <a:rPr lang="it-IT" sz="1800" b="0" dirty="0">
                <a:latin typeface="Roboto Medium" pitchFamily="2" charset="0"/>
                <a:ea typeface="Roboto Medium" pitchFamily="2" charset="0"/>
              </a:rPr>
              <a:t>SC Gastroenterologia ed Endoscopia, </a:t>
            </a:r>
          </a:p>
          <a:p>
            <a:pPr algn="r"/>
            <a:r>
              <a:rPr lang="it-IT" sz="1800" b="0" dirty="0">
                <a:latin typeface="Roboto Medium" pitchFamily="2" charset="0"/>
                <a:ea typeface="Roboto Medium" pitchFamily="2" charset="0"/>
              </a:rPr>
              <a:t>Fondazione IRCCS Ca' Granda </a:t>
            </a:r>
          </a:p>
          <a:p>
            <a:pPr algn="r"/>
            <a:r>
              <a:rPr lang="it-IT" sz="1800" b="0" dirty="0">
                <a:latin typeface="Roboto Medium" pitchFamily="2" charset="0"/>
                <a:ea typeface="Roboto Medium" pitchFamily="2" charset="0"/>
              </a:rPr>
              <a:t>Ospedale Maggiore Policlinico</a:t>
            </a:r>
          </a:p>
          <a:p>
            <a:pPr algn="r"/>
            <a:r>
              <a:rPr lang="it-IT" sz="1800" b="0" dirty="0">
                <a:latin typeface="Roboto Medium" pitchFamily="2" charset="0"/>
                <a:ea typeface="Roboto Medium" pitchFamily="2" charset="0"/>
              </a:rPr>
              <a:t>Milano</a:t>
            </a:r>
          </a:p>
          <a:p>
            <a:endParaRPr sz="2000" b="0" dirty="0">
              <a:latin typeface="Roboto Medium" pitchFamily="2" charset="0"/>
              <a:ea typeface="Roboto Medium" pitchFamily="2" charset="0"/>
            </a:endParaRPr>
          </a:p>
        </p:txBody>
      </p:sp>
      <p:pic>
        <p:nvPicPr>
          <p:cNvPr id="7" name="Immagine 6">
            <a:extLst>
              <a:ext uri="{FF2B5EF4-FFF2-40B4-BE49-F238E27FC236}">
                <a16:creationId xmlns:a16="http://schemas.microsoft.com/office/drawing/2014/main" id="{64B5EBDC-D7B2-0A45-AAAE-95BC53F88C43}"/>
              </a:ext>
            </a:extLst>
          </p:cNvPr>
          <p:cNvPicPr>
            <a:picLocks noChangeAspect="1"/>
          </p:cNvPicPr>
          <p:nvPr/>
        </p:nvPicPr>
        <p:blipFill rotWithShape="1">
          <a:blip r:embed="rId3">
            <a:extLst>
              <a:ext uri="{28A0092B-C50C-407E-A947-70E740481C1C}">
                <a14:useLocalDpi xmlns:a14="http://schemas.microsoft.com/office/drawing/2010/main" val="0"/>
              </a:ext>
            </a:extLst>
          </a:blip>
          <a:srcRect t="7282" b="7538"/>
          <a:stretch/>
        </p:blipFill>
        <p:spPr>
          <a:xfrm>
            <a:off x="4705565" y="5793100"/>
            <a:ext cx="1388847" cy="987905"/>
          </a:xfrm>
          <a:prstGeom prst="rect">
            <a:avLst/>
          </a:prstGeom>
        </p:spPr>
      </p:pic>
      <p:pic>
        <p:nvPicPr>
          <p:cNvPr id="4" name="Immagine 3">
            <a:extLst>
              <a:ext uri="{FF2B5EF4-FFF2-40B4-BE49-F238E27FC236}">
                <a16:creationId xmlns:a16="http://schemas.microsoft.com/office/drawing/2014/main" id="{1DD6C1E7-6404-B9A9-F209-9613F5506BD2}"/>
              </a:ext>
            </a:extLst>
          </p:cNvPr>
          <p:cNvPicPr>
            <a:picLocks noGrp="1" noRot="1" noChangeAspect="1" noMove="1" noResize="1" noEditPoints="1" noAdjustHandles="1" noChangeArrowheads="1" noChangeShapeType="1" noCrop="1"/>
          </p:cNvPicPr>
          <p:nvPr/>
        </p:nvPicPr>
        <p:blipFill>
          <a:blip r:embed="rId4"/>
          <a:stretch>
            <a:fillRect/>
          </a:stretch>
        </p:blipFill>
        <p:spPr>
          <a:xfrm>
            <a:off x="-17586" y="-17586"/>
            <a:ext cx="12206411" cy="1090486"/>
          </a:xfrm>
          <a:prstGeom prst="rect">
            <a:avLst/>
          </a:prstGeom>
        </p:spPr>
      </p:pic>
    </p:spTree>
    <p:extLst>
      <p:ext uri="{BB962C8B-B14F-4D97-AF65-F5344CB8AC3E}">
        <p14:creationId xmlns:p14="http://schemas.microsoft.com/office/powerpoint/2010/main" val="402167388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896C1-883C-717E-C262-856A5E28B247}"/>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EEC6E186-FC6A-3E34-5B1E-E36A6E500694}"/>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40BF9CB5-FE40-665F-567B-99BBACD6ABF2}"/>
              </a:ext>
            </a:extLst>
          </p:cNvPr>
          <p:cNvSpPr/>
          <p:nvPr/>
        </p:nvSpPr>
        <p:spPr>
          <a:xfrm>
            <a:off x="719487" y="1324350"/>
            <a:ext cx="4910348"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Muscle mass</a:t>
            </a:r>
          </a:p>
        </p:txBody>
      </p:sp>
      <p:sp>
        <p:nvSpPr>
          <p:cNvPr id="5" name="Rectangle 6">
            <a:extLst>
              <a:ext uri="{FF2B5EF4-FFF2-40B4-BE49-F238E27FC236}">
                <a16:creationId xmlns:a16="http://schemas.microsoft.com/office/drawing/2014/main" id="{E3F1EAD2-CC6E-D88B-F598-68ED4AEC9D39}"/>
              </a:ext>
            </a:extLst>
          </p:cNvPr>
          <p:cNvSpPr>
            <a:spLocks noChangeArrowheads="1"/>
          </p:cNvSpPr>
          <p:nvPr/>
        </p:nvSpPr>
        <p:spPr bwMode="auto">
          <a:xfrm>
            <a:off x="7442375" y="6384136"/>
            <a:ext cx="4664590" cy="461665"/>
          </a:xfrm>
          <a:prstGeom prst="rect">
            <a:avLst/>
          </a:prstGeom>
          <a:noFill/>
        </p:spPr>
        <p:txBody>
          <a:bodyPr wrap="square" rtlCol="0">
            <a:spAutoFit/>
          </a:bodyPr>
          <a:lstStyle/>
          <a:p>
            <a:pPr algn="r"/>
            <a:r>
              <a:rPr lang="en-US" sz="1200" i="1" dirty="0">
                <a:latin typeface="Roboto Thin" pitchFamily="2" charset="0"/>
                <a:ea typeface="Roboto Thin" pitchFamily="2" charset="0"/>
              </a:rPr>
              <a:t>Whang H  et al, Ann R Coll Surg Engl 2021</a:t>
            </a:r>
          </a:p>
          <a:p>
            <a:pPr algn="r"/>
            <a:r>
              <a:rPr lang="en-US" sz="1200" i="1" dirty="0">
                <a:latin typeface="Roboto Thin" pitchFamily="2" charset="0"/>
                <a:ea typeface="Roboto Thin" pitchFamily="2" charset="0"/>
              </a:rPr>
              <a:t>Luo L et al, Asia Pac J Oncol </a:t>
            </a:r>
            <a:r>
              <a:rPr lang="en-US" sz="1200" i="1" dirty="0" err="1">
                <a:latin typeface="Roboto Thin" pitchFamily="2" charset="0"/>
                <a:ea typeface="Roboto Thin" pitchFamily="2" charset="0"/>
              </a:rPr>
              <a:t>Nurs</a:t>
            </a:r>
            <a:r>
              <a:rPr lang="en-US" sz="1200" i="1" dirty="0">
                <a:latin typeface="Roboto Thin" pitchFamily="2" charset="0"/>
                <a:ea typeface="Roboto Thin" pitchFamily="2" charset="0"/>
              </a:rPr>
              <a:t> 2024 </a:t>
            </a:r>
          </a:p>
        </p:txBody>
      </p:sp>
      <p:sp>
        <p:nvSpPr>
          <p:cNvPr id="7" name="Rectangle: Rounded Corners 5">
            <a:extLst>
              <a:ext uri="{FF2B5EF4-FFF2-40B4-BE49-F238E27FC236}">
                <a16:creationId xmlns:a16="http://schemas.microsoft.com/office/drawing/2014/main" id="{3CCE5178-371C-BED6-7511-36ABBA4A242A}"/>
              </a:ext>
            </a:extLst>
          </p:cNvPr>
          <p:cNvSpPr/>
          <p:nvPr/>
        </p:nvSpPr>
        <p:spPr>
          <a:xfrm>
            <a:off x="1173668" y="4036969"/>
            <a:ext cx="4059123" cy="2131560"/>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Roboto Light" pitchFamily="2" charset="0"/>
                <a:ea typeface="Roboto Light" pitchFamily="2" charset="0"/>
              </a:rPr>
              <a:t>Sarcopenia (vs no sarcopenia) increases:</a:t>
            </a:r>
          </a:p>
          <a:p>
            <a:pPr algn="ctr"/>
            <a:endParaRPr lang="en-US" sz="1600" dirty="0">
              <a:solidFill>
                <a:schemeClr val="tx1"/>
              </a:solidFill>
              <a:latin typeface="Roboto Light" pitchFamily="2" charset="0"/>
              <a:ea typeface="Roboto Light" pitchFamily="2" charset="0"/>
            </a:endParaRPr>
          </a:p>
          <a:p>
            <a:pPr marL="285750" indent="-285750">
              <a:buFont typeface="Arial" panose="020B0604020202020204" pitchFamily="34" charset="0"/>
              <a:buChar char="•"/>
            </a:pPr>
            <a:r>
              <a:rPr lang="en-US" sz="1600" dirty="0">
                <a:solidFill>
                  <a:schemeClr val="tx1"/>
                </a:solidFill>
                <a:latin typeface="Roboto Light" pitchFamily="2" charset="0"/>
                <a:ea typeface="Roboto Light" pitchFamily="2" charset="0"/>
              </a:rPr>
              <a:t>risk of major complications</a:t>
            </a:r>
          </a:p>
          <a:p>
            <a:pPr marL="285750" indent="-285750">
              <a:buFont typeface="Arial" panose="020B0604020202020204" pitchFamily="34" charset="0"/>
              <a:buChar char="•"/>
            </a:pPr>
            <a:r>
              <a:rPr lang="en-US" sz="1600" dirty="0">
                <a:solidFill>
                  <a:schemeClr val="tx1"/>
                </a:solidFill>
                <a:latin typeface="Roboto Light" pitchFamily="2" charset="0"/>
                <a:ea typeface="Roboto Light" pitchFamily="2" charset="0"/>
              </a:rPr>
              <a:t>total complications</a:t>
            </a:r>
          </a:p>
          <a:p>
            <a:pPr marL="285750" indent="-285750">
              <a:buFont typeface="Arial" panose="020B0604020202020204" pitchFamily="34" charset="0"/>
              <a:buChar char="•"/>
            </a:pPr>
            <a:r>
              <a:rPr lang="en-US" sz="1600" dirty="0">
                <a:solidFill>
                  <a:schemeClr val="tx1"/>
                </a:solidFill>
                <a:latin typeface="Roboto Light" pitchFamily="2" charset="0"/>
                <a:ea typeface="Roboto Light" pitchFamily="2" charset="0"/>
              </a:rPr>
              <a:t>30-days mortality </a:t>
            </a:r>
          </a:p>
          <a:p>
            <a:pPr marL="285750" indent="-285750">
              <a:buFont typeface="Arial" panose="020B0604020202020204" pitchFamily="34" charset="0"/>
              <a:buChar char="•"/>
            </a:pPr>
            <a:r>
              <a:rPr lang="en-US" sz="1600" dirty="0">
                <a:solidFill>
                  <a:schemeClr val="tx1"/>
                </a:solidFill>
                <a:latin typeface="Roboto Light" pitchFamily="2" charset="0"/>
                <a:ea typeface="Roboto Light" pitchFamily="2" charset="0"/>
              </a:rPr>
              <a:t>length of hospital stay (+4,54 days)</a:t>
            </a:r>
          </a:p>
        </p:txBody>
      </p:sp>
      <p:pic>
        <p:nvPicPr>
          <p:cNvPr id="9" name="Immagine 8" descr="Immagine che contiene uccello, testo, Carattere, cartone animato&#10;&#10;Descrizione generata automaticamente">
            <a:extLst>
              <a:ext uri="{FF2B5EF4-FFF2-40B4-BE49-F238E27FC236}">
                <a16:creationId xmlns:a16="http://schemas.microsoft.com/office/drawing/2014/main" id="{D48554C4-4614-7E34-1884-AA0165AC8D5E}"/>
              </a:ext>
            </a:extLst>
          </p:cNvPr>
          <p:cNvPicPr>
            <a:picLocks noChangeAspect="1"/>
          </p:cNvPicPr>
          <p:nvPr/>
        </p:nvPicPr>
        <p:blipFill>
          <a:blip r:embed="rId4"/>
          <a:stretch>
            <a:fillRect/>
          </a:stretch>
        </p:blipFill>
        <p:spPr>
          <a:xfrm>
            <a:off x="879130" y="2183602"/>
            <a:ext cx="2324100" cy="1054100"/>
          </a:xfrm>
          <a:prstGeom prst="rect">
            <a:avLst/>
          </a:prstGeom>
        </p:spPr>
      </p:pic>
      <p:sp>
        <p:nvSpPr>
          <p:cNvPr id="6" name="Rectangle: Rounded Corners 5">
            <a:extLst>
              <a:ext uri="{FF2B5EF4-FFF2-40B4-BE49-F238E27FC236}">
                <a16:creationId xmlns:a16="http://schemas.microsoft.com/office/drawing/2014/main" id="{6B2794E8-D4FD-B4C9-323A-0E2316534BC8}"/>
              </a:ext>
            </a:extLst>
          </p:cNvPr>
          <p:cNvSpPr/>
          <p:nvPr/>
        </p:nvSpPr>
        <p:spPr>
          <a:xfrm>
            <a:off x="1570713" y="3024285"/>
            <a:ext cx="3207895" cy="727732"/>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Roboto Medium" pitchFamily="2" charset="0"/>
                <a:ea typeface="Roboto Medium" pitchFamily="2" charset="0"/>
              </a:rPr>
              <a:t>43 studies – 16716 patients </a:t>
            </a:r>
          </a:p>
          <a:p>
            <a:pPr algn="ctr"/>
            <a:r>
              <a:rPr lang="en-US" sz="1400" i="1" dirty="0">
                <a:solidFill>
                  <a:schemeClr val="tx1"/>
                </a:solidFill>
                <a:latin typeface="Roboto Medium" pitchFamily="2" charset="0"/>
                <a:ea typeface="Roboto Medium" pitchFamily="2" charset="0"/>
              </a:rPr>
              <a:t>GI oncologic surgery</a:t>
            </a:r>
          </a:p>
        </p:txBody>
      </p:sp>
      <p:pic>
        <p:nvPicPr>
          <p:cNvPr id="11" name="Immagine 10" descr="Immagine che contiene Carattere, testo, bianco, Elementi grafici&#10;&#10;Descrizione generata automaticamente">
            <a:extLst>
              <a:ext uri="{FF2B5EF4-FFF2-40B4-BE49-F238E27FC236}">
                <a16:creationId xmlns:a16="http://schemas.microsoft.com/office/drawing/2014/main" id="{75B8CB4A-D917-7BCD-1462-32DC3E6B977B}"/>
              </a:ext>
            </a:extLst>
          </p:cNvPr>
          <p:cNvPicPr>
            <a:picLocks noChangeAspect="1"/>
          </p:cNvPicPr>
          <p:nvPr/>
        </p:nvPicPr>
        <p:blipFill>
          <a:blip r:embed="rId5"/>
          <a:stretch>
            <a:fillRect/>
          </a:stretch>
        </p:blipFill>
        <p:spPr>
          <a:xfrm>
            <a:off x="2949519" y="2550392"/>
            <a:ext cx="1041400" cy="393700"/>
          </a:xfrm>
          <a:prstGeom prst="rect">
            <a:avLst/>
          </a:prstGeom>
        </p:spPr>
      </p:pic>
      <p:sp>
        <p:nvSpPr>
          <p:cNvPr id="12" name="Rectangle: Rounded Corners 5">
            <a:extLst>
              <a:ext uri="{FF2B5EF4-FFF2-40B4-BE49-F238E27FC236}">
                <a16:creationId xmlns:a16="http://schemas.microsoft.com/office/drawing/2014/main" id="{4EE8ACBA-B0CD-5DF6-5FF7-4A203F24751A}"/>
              </a:ext>
            </a:extLst>
          </p:cNvPr>
          <p:cNvSpPr/>
          <p:nvPr/>
        </p:nvSpPr>
        <p:spPr>
          <a:xfrm>
            <a:off x="6956034" y="4036969"/>
            <a:ext cx="4059123" cy="2131560"/>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Roboto Light" pitchFamily="2" charset="0"/>
                <a:ea typeface="Roboto Light" pitchFamily="2" charset="0"/>
              </a:rPr>
              <a:t>Pre-op sarcopenia: 50% prevalence</a:t>
            </a:r>
          </a:p>
          <a:p>
            <a:pPr algn="ctr"/>
            <a:endParaRPr lang="en-US" sz="1600" dirty="0">
              <a:solidFill>
                <a:schemeClr val="tx1"/>
              </a:solidFill>
              <a:latin typeface="Roboto Light" pitchFamily="2" charset="0"/>
              <a:ea typeface="Roboto Light" pitchFamily="2" charset="0"/>
            </a:endParaRPr>
          </a:p>
          <a:p>
            <a:pPr marL="285750" indent="-285750">
              <a:buFont typeface="Arial" panose="020B0604020202020204" pitchFamily="34" charset="0"/>
              <a:buChar char="•"/>
            </a:pPr>
            <a:r>
              <a:rPr lang="en-US" sz="1600" dirty="0">
                <a:solidFill>
                  <a:schemeClr val="tx1"/>
                </a:solidFill>
                <a:latin typeface="Roboto Light" pitchFamily="2" charset="0"/>
                <a:ea typeface="Roboto Light" pitchFamily="2" charset="0"/>
              </a:rPr>
              <a:t>shorter overall survival (1.91 times)</a:t>
            </a:r>
          </a:p>
          <a:p>
            <a:pPr marL="285750" indent="-285750">
              <a:buFont typeface="Arial" panose="020B0604020202020204" pitchFamily="34" charset="0"/>
              <a:buChar char="•"/>
            </a:pPr>
            <a:r>
              <a:rPr lang="en-US" sz="1600" dirty="0">
                <a:solidFill>
                  <a:schemeClr val="tx1"/>
                </a:solidFill>
                <a:latin typeface="Roboto Light" pitchFamily="2" charset="0"/>
                <a:ea typeface="Roboto Light" pitchFamily="2" charset="0"/>
              </a:rPr>
              <a:t>shorter recurrence-free survival time (1.77 times)</a:t>
            </a:r>
          </a:p>
          <a:p>
            <a:pPr marL="285750" indent="-285750">
              <a:buFont typeface="Arial" panose="020B0604020202020204" pitchFamily="34" charset="0"/>
              <a:buChar char="•"/>
            </a:pPr>
            <a:r>
              <a:rPr lang="en-US" sz="1600" dirty="0">
                <a:solidFill>
                  <a:schemeClr val="tx1"/>
                </a:solidFill>
                <a:latin typeface="Roboto Light" pitchFamily="2" charset="0"/>
                <a:ea typeface="Roboto Light" pitchFamily="2" charset="0"/>
              </a:rPr>
              <a:t>higher risk of total postoperative complications (OR 1.27)</a:t>
            </a:r>
          </a:p>
        </p:txBody>
      </p:sp>
      <p:pic>
        <p:nvPicPr>
          <p:cNvPr id="15" name="Immagine 14" descr="Immagine che contiene testo, grafica, Elementi grafici, schermata&#10;&#10;Descrizione generata automaticamente">
            <a:extLst>
              <a:ext uri="{FF2B5EF4-FFF2-40B4-BE49-F238E27FC236}">
                <a16:creationId xmlns:a16="http://schemas.microsoft.com/office/drawing/2014/main" id="{0D909F28-DBDD-96A5-E217-698FDE8B3446}"/>
              </a:ext>
            </a:extLst>
          </p:cNvPr>
          <p:cNvPicPr>
            <a:picLocks noChangeAspect="1"/>
          </p:cNvPicPr>
          <p:nvPr/>
        </p:nvPicPr>
        <p:blipFill>
          <a:blip r:embed="rId6"/>
          <a:stretch>
            <a:fillRect/>
          </a:stretch>
        </p:blipFill>
        <p:spPr>
          <a:xfrm>
            <a:off x="10164257" y="1324414"/>
            <a:ext cx="1701800" cy="2006600"/>
          </a:xfrm>
          <a:prstGeom prst="rect">
            <a:avLst/>
          </a:prstGeom>
        </p:spPr>
      </p:pic>
      <p:pic>
        <p:nvPicPr>
          <p:cNvPr id="17" name="Immagine 16" descr="Immagine che contiene testo, Carattere, bianco, Elementi grafici&#10;&#10;Descrizione generata automaticamente">
            <a:extLst>
              <a:ext uri="{FF2B5EF4-FFF2-40B4-BE49-F238E27FC236}">
                <a16:creationId xmlns:a16="http://schemas.microsoft.com/office/drawing/2014/main" id="{D71C7166-045A-4B7C-F235-AAD7281EEAF1}"/>
              </a:ext>
            </a:extLst>
          </p:cNvPr>
          <p:cNvPicPr>
            <a:picLocks noChangeAspect="1"/>
          </p:cNvPicPr>
          <p:nvPr/>
        </p:nvPicPr>
        <p:blipFill>
          <a:blip r:embed="rId7"/>
          <a:stretch>
            <a:fillRect/>
          </a:stretch>
        </p:blipFill>
        <p:spPr>
          <a:xfrm>
            <a:off x="9376568" y="1688302"/>
            <a:ext cx="1054100" cy="495300"/>
          </a:xfrm>
          <a:prstGeom prst="rect">
            <a:avLst/>
          </a:prstGeom>
        </p:spPr>
      </p:pic>
      <p:sp>
        <p:nvSpPr>
          <p:cNvPr id="13" name="Rectangle: Rounded Corners 5">
            <a:extLst>
              <a:ext uri="{FF2B5EF4-FFF2-40B4-BE49-F238E27FC236}">
                <a16:creationId xmlns:a16="http://schemas.microsoft.com/office/drawing/2014/main" id="{69667E36-A61E-ADC3-7B5C-CD2C3E18EFC2}"/>
              </a:ext>
            </a:extLst>
          </p:cNvPr>
          <p:cNvSpPr/>
          <p:nvPr/>
        </p:nvSpPr>
        <p:spPr>
          <a:xfrm>
            <a:off x="7349145" y="2892822"/>
            <a:ext cx="3207895" cy="876383"/>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Roboto Medium" pitchFamily="2" charset="0"/>
                <a:ea typeface="Roboto Medium" pitchFamily="2" charset="0"/>
              </a:rPr>
              <a:t>31 studies – 3651 patients</a:t>
            </a:r>
          </a:p>
          <a:p>
            <a:pPr algn="ctr"/>
            <a:r>
              <a:rPr lang="en-US" dirty="0">
                <a:solidFill>
                  <a:schemeClr val="tx1"/>
                </a:solidFill>
                <a:latin typeface="Roboto Medium" pitchFamily="2" charset="0"/>
                <a:ea typeface="Roboto Medium" pitchFamily="2" charset="0"/>
              </a:rPr>
              <a:t> </a:t>
            </a:r>
            <a:r>
              <a:rPr lang="en-US" sz="1400" i="1" dirty="0">
                <a:solidFill>
                  <a:schemeClr val="tx1"/>
                </a:solidFill>
                <a:latin typeface="Roboto Medium" pitchFamily="2" charset="0"/>
                <a:ea typeface="Roboto Medium" pitchFamily="2" charset="0"/>
              </a:rPr>
              <a:t>GI oncologic pts receiving preoperative neoadjuvant therapy</a:t>
            </a:r>
            <a:endParaRPr lang="en-US" i="1" dirty="0">
              <a:solidFill>
                <a:schemeClr val="tx1"/>
              </a:solidFill>
              <a:latin typeface="Roboto Medium" pitchFamily="2" charset="0"/>
              <a:ea typeface="Roboto Medium" pitchFamily="2" charset="0"/>
            </a:endParaRPr>
          </a:p>
        </p:txBody>
      </p:sp>
    </p:spTree>
    <p:extLst>
      <p:ext uri="{BB962C8B-B14F-4D97-AF65-F5344CB8AC3E}">
        <p14:creationId xmlns:p14="http://schemas.microsoft.com/office/powerpoint/2010/main" val="168700672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568F1-C782-BA16-5C6D-8333FE635308}"/>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D234FDCE-A7AB-0CBA-EDB7-DB15B54C720C}"/>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3F9F5BDE-B4E4-1446-87A1-D5170090070A}"/>
              </a:ext>
            </a:extLst>
          </p:cNvPr>
          <p:cNvSpPr/>
          <p:nvPr/>
        </p:nvSpPr>
        <p:spPr>
          <a:xfrm>
            <a:off x="719487" y="1324350"/>
            <a:ext cx="4910348"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Muscle mass</a:t>
            </a:r>
          </a:p>
        </p:txBody>
      </p:sp>
      <p:pic>
        <p:nvPicPr>
          <p:cNvPr id="5" name="Immagine 4" descr="Immagine che contiene testo, Carattere, schermata, design&#10;&#10;Descrizione generata automaticamente">
            <a:extLst>
              <a:ext uri="{FF2B5EF4-FFF2-40B4-BE49-F238E27FC236}">
                <a16:creationId xmlns:a16="http://schemas.microsoft.com/office/drawing/2014/main" id="{DDE46DE8-437B-63B5-F4A5-99AB7169E208}"/>
              </a:ext>
            </a:extLst>
          </p:cNvPr>
          <p:cNvPicPr>
            <a:picLocks noChangeAspect="1"/>
          </p:cNvPicPr>
          <p:nvPr/>
        </p:nvPicPr>
        <p:blipFill>
          <a:blip r:embed="rId4"/>
          <a:srcRect t="5231" b="3810"/>
          <a:stretch/>
        </p:blipFill>
        <p:spPr>
          <a:xfrm>
            <a:off x="719487" y="2568387"/>
            <a:ext cx="6248400" cy="1721225"/>
          </a:xfrm>
          <a:prstGeom prst="rect">
            <a:avLst/>
          </a:prstGeom>
        </p:spPr>
      </p:pic>
      <p:pic>
        <p:nvPicPr>
          <p:cNvPr id="12" name="Immagine 11" descr="Immagine che contiene testo, design&#10;&#10;Descrizione generata automaticamente">
            <a:extLst>
              <a:ext uri="{FF2B5EF4-FFF2-40B4-BE49-F238E27FC236}">
                <a16:creationId xmlns:a16="http://schemas.microsoft.com/office/drawing/2014/main" id="{990E0C45-D431-DCF1-F5BC-F303EB9530E5}"/>
              </a:ext>
            </a:extLst>
          </p:cNvPr>
          <p:cNvPicPr>
            <a:picLocks noChangeAspect="1"/>
          </p:cNvPicPr>
          <p:nvPr/>
        </p:nvPicPr>
        <p:blipFill>
          <a:blip r:embed="rId5"/>
          <a:stretch>
            <a:fillRect/>
          </a:stretch>
        </p:blipFill>
        <p:spPr>
          <a:xfrm>
            <a:off x="7549586" y="4547681"/>
            <a:ext cx="3962400" cy="2019300"/>
          </a:xfrm>
          <a:prstGeom prst="rect">
            <a:avLst/>
          </a:prstGeom>
        </p:spPr>
      </p:pic>
      <p:pic>
        <p:nvPicPr>
          <p:cNvPr id="13" name="Picture 3">
            <a:extLst>
              <a:ext uri="{FF2B5EF4-FFF2-40B4-BE49-F238E27FC236}">
                <a16:creationId xmlns:a16="http://schemas.microsoft.com/office/drawing/2014/main" id="{4937BDE5-CA6D-9C7B-13B7-F29E5A00377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2368" y="5189786"/>
            <a:ext cx="383857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Immagine 16">
            <a:extLst>
              <a:ext uri="{FF2B5EF4-FFF2-40B4-BE49-F238E27FC236}">
                <a16:creationId xmlns:a16="http://schemas.microsoft.com/office/drawing/2014/main" id="{457C836C-4ED9-7900-C3E9-27ADF01EE007}"/>
              </a:ext>
            </a:extLst>
          </p:cNvPr>
          <p:cNvPicPr>
            <a:picLocks noChangeAspect="1"/>
          </p:cNvPicPr>
          <p:nvPr/>
        </p:nvPicPr>
        <p:blipFill>
          <a:blip r:embed="rId7"/>
          <a:srcRect/>
          <a:stretch/>
        </p:blipFill>
        <p:spPr>
          <a:xfrm>
            <a:off x="8163345" y="1605005"/>
            <a:ext cx="3180929" cy="2377498"/>
          </a:xfrm>
          <a:prstGeom prst="rect">
            <a:avLst/>
          </a:prstGeom>
        </p:spPr>
      </p:pic>
    </p:spTree>
    <p:extLst>
      <p:ext uri="{BB962C8B-B14F-4D97-AF65-F5344CB8AC3E}">
        <p14:creationId xmlns:p14="http://schemas.microsoft.com/office/powerpoint/2010/main" val="88701595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4F429-88F0-C831-529C-8EAD04BAF280}"/>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30013B92-9869-1838-A345-24E28A993EE9}"/>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C9F747B3-8605-925C-45D6-9F7334C2932D}"/>
              </a:ext>
            </a:extLst>
          </p:cNvPr>
          <p:cNvSpPr/>
          <p:nvPr/>
        </p:nvSpPr>
        <p:spPr>
          <a:xfrm>
            <a:off x="719487" y="1324350"/>
            <a:ext cx="4910348"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Muscle mass</a:t>
            </a:r>
          </a:p>
        </p:txBody>
      </p:sp>
      <p:pic>
        <p:nvPicPr>
          <p:cNvPr id="5" name="Immagine 4" descr="Immagine che contiene testo, Carattere, schermata, design&#10;&#10;Descrizione generata automaticamente">
            <a:extLst>
              <a:ext uri="{FF2B5EF4-FFF2-40B4-BE49-F238E27FC236}">
                <a16:creationId xmlns:a16="http://schemas.microsoft.com/office/drawing/2014/main" id="{A4A136F3-364F-7DAF-99D8-24FAD5194CA0}"/>
              </a:ext>
            </a:extLst>
          </p:cNvPr>
          <p:cNvPicPr>
            <a:picLocks noChangeAspect="1"/>
          </p:cNvPicPr>
          <p:nvPr/>
        </p:nvPicPr>
        <p:blipFill>
          <a:blip r:embed="rId4"/>
          <a:srcRect t="5231" b="3810"/>
          <a:stretch/>
        </p:blipFill>
        <p:spPr>
          <a:xfrm>
            <a:off x="719487" y="2568387"/>
            <a:ext cx="6248400" cy="1721225"/>
          </a:xfrm>
          <a:prstGeom prst="rect">
            <a:avLst/>
          </a:prstGeom>
        </p:spPr>
      </p:pic>
      <p:sp>
        <p:nvSpPr>
          <p:cNvPr id="6" name="Rectangle: Rounded Corners 5">
            <a:extLst>
              <a:ext uri="{FF2B5EF4-FFF2-40B4-BE49-F238E27FC236}">
                <a16:creationId xmlns:a16="http://schemas.microsoft.com/office/drawing/2014/main" id="{573CE243-3D69-34F6-DF8F-FD6E3F78E7E6}"/>
              </a:ext>
            </a:extLst>
          </p:cNvPr>
          <p:cNvSpPr/>
          <p:nvPr/>
        </p:nvSpPr>
        <p:spPr>
          <a:xfrm>
            <a:off x="2267191" y="4651408"/>
            <a:ext cx="2603747" cy="536178"/>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Roboto Medium" pitchFamily="2" charset="0"/>
                <a:ea typeface="Roboto Medium" pitchFamily="2" charset="0"/>
              </a:rPr>
              <a:t>Body composition</a:t>
            </a:r>
            <a:endParaRPr lang="en-US" i="1" dirty="0">
              <a:solidFill>
                <a:schemeClr val="tx1"/>
              </a:solidFill>
              <a:latin typeface="Roboto Medium" pitchFamily="2" charset="0"/>
              <a:ea typeface="Roboto Medium" pitchFamily="2" charset="0"/>
            </a:endParaRPr>
          </a:p>
        </p:txBody>
      </p:sp>
      <p:pic>
        <p:nvPicPr>
          <p:cNvPr id="8" name="Immagine 7">
            <a:extLst>
              <a:ext uri="{FF2B5EF4-FFF2-40B4-BE49-F238E27FC236}">
                <a16:creationId xmlns:a16="http://schemas.microsoft.com/office/drawing/2014/main" id="{0C55B549-46B3-61CF-B5E4-60C489F47C5C}"/>
              </a:ext>
            </a:extLst>
          </p:cNvPr>
          <p:cNvPicPr>
            <a:picLocks noChangeAspect="1"/>
          </p:cNvPicPr>
          <p:nvPr/>
        </p:nvPicPr>
        <p:blipFill>
          <a:blip r:embed="rId5"/>
          <a:stretch>
            <a:fillRect/>
          </a:stretch>
        </p:blipFill>
        <p:spPr>
          <a:xfrm>
            <a:off x="8307038" y="2595041"/>
            <a:ext cx="3162300" cy="3162300"/>
          </a:xfrm>
          <a:prstGeom prst="rect">
            <a:avLst/>
          </a:prstGeom>
        </p:spPr>
      </p:pic>
    </p:spTree>
    <p:extLst>
      <p:ext uri="{BB962C8B-B14F-4D97-AF65-F5344CB8AC3E}">
        <p14:creationId xmlns:p14="http://schemas.microsoft.com/office/powerpoint/2010/main" val="134216630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780379-5AB4-64D8-77BE-070E7FC4382D}"/>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CEBF727B-FD7C-1D6A-24D0-CDEC38D13607}"/>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97213A7D-604A-9DD8-F5ED-9249472B5F0F}"/>
              </a:ext>
            </a:extLst>
          </p:cNvPr>
          <p:cNvSpPr/>
          <p:nvPr/>
        </p:nvSpPr>
        <p:spPr>
          <a:xfrm>
            <a:off x="719487" y="1324350"/>
            <a:ext cx="4910348"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Body composition</a:t>
            </a:r>
          </a:p>
        </p:txBody>
      </p:sp>
      <p:pic>
        <p:nvPicPr>
          <p:cNvPr id="8" name="Immagine 7">
            <a:extLst>
              <a:ext uri="{FF2B5EF4-FFF2-40B4-BE49-F238E27FC236}">
                <a16:creationId xmlns:a16="http://schemas.microsoft.com/office/drawing/2014/main" id="{B4FEF6C5-B8F6-8FCE-11B6-80C681801980}"/>
              </a:ext>
            </a:extLst>
          </p:cNvPr>
          <p:cNvPicPr>
            <a:picLocks noChangeAspect="1"/>
          </p:cNvPicPr>
          <p:nvPr/>
        </p:nvPicPr>
        <p:blipFill>
          <a:blip r:embed="rId4"/>
          <a:stretch>
            <a:fillRect/>
          </a:stretch>
        </p:blipFill>
        <p:spPr>
          <a:xfrm>
            <a:off x="6116801" y="1149335"/>
            <a:ext cx="1130877" cy="1130877"/>
          </a:xfrm>
          <a:prstGeom prst="rect">
            <a:avLst/>
          </a:prstGeom>
        </p:spPr>
      </p:pic>
      <p:pic>
        <p:nvPicPr>
          <p:cNvPr id="7" name="Immagine 6">
            <a:extLst>
              <a:ext uri="{FF2B5EF4-FFF2-40B4-BE49-F238E27FC236}">
                <a16:creationId xmlns:a16="http://schemas.microsoft.com/office/drawing/2014/main" id="{FA63B5E9-9FF1-9F90-11B9-A86BB05B2C7C}"/>
              </a:ext>
            </a:extLst>
          </p:cNvPr>
          <p:cNvPicPr>
            <a:picLocks noChangeAspect="1"/>
          </p:cNvPicPr>
          <p:nvPr/>
        </p:nvPicPr>
        <p:blipFill>
          <a:blip r:embed="rId5"/>
          <a:stretch>
            <a:fillRect/>
          </a:stretch>
        </p:blipFill>
        <p:spPr>
          <a:xfrm>
            <a:off x="2199419" y="5120123"/>
            <a:ext cx="7772400" cy="1539815"/>
          </a:xfrm>
          <a:prstGeom prst="rect">
            <a:avLst/>
          </a:prstGeom>
        </p:spPr>
      </p:pic>
      <p:pic>
        <p:nvPicPr>
          <p:cNvPr id="9" name="Immagine 8">
            <a:extLst>
              <a:ext uri="{FF2B5EF4-FFF2-40B4-BE49-F238E27FC236}">
                <a16:creationId xmlns:a16="http://schemas.microsoft.com/office/drawing/2014/main" id="{175C471C-A474-5FB7-B37A-A1E363F48027}"/>
              </a:ext>
            </a:extLst>
          </p:cNvPr>
          <p:cNvPicPr>
            <a:picLocks noChangeAspect="1"/>
          </p:cNvPicPr>
          <p:nvPr/>
        </p:nvPicPr>
        <p:blipFill>
          <a:blip r:embed="rId6"/>
          <a:srcRect t="2168" b="1664"/>
          <a:stretch/>
        </p:blipFill>
        <p:spPr>
          <a:xfrm>
            <a:off x="2017310" y="2402682"/>
            <a:ext cx="4077102" cy="2396105"/>
          </a:xfrm>
          <a:prstGeom prst="rect">
            <a:avLst/>
          </a:prstGeom>
          <a:ln>
            <a:solidFill>
              <a:schemeClr val="accent2"/>
            </a:solidFill>
          </a:ln>
        </p:spPr>
      </p:pic>
      <p:pic>
        <p:nvPicPr>
          <p:cNvPr id="10" name="Immagine 9" descr="Immagine che contiene linea, diagramma, schermata, Diagramma&#10;&#10;Descrizione generata automaticamente">
            <a:extLst>
              <a:ext uri="{FF2B5EF4-FFF2-40B4-BE49-F238E27FC236}">
                <a16:creationId xmlns:a16="http://schemas.microsoft.com/office/drawing/2014/main" id="{2E7DB327-DB61-C40A-391B-83456954667F}"/>
              </a:ext>
            </a:extLst>
          </p:cNvPr>
          <p:cNvPicPr>
            <a:picLocks noChangeAspect="1"/>
          </p:cNvPicPr>
          <p:nvPr/>
        </p:nvPicPr>
        <p:blipFill>
          <a:blip r:embed="rId7"/>
          <a:srcRect t="1732" b="2818"/>
          <a:stretch/>
        </p:blipFill>
        <p:spPr>
          <a:xfrm>
            <a:off x="6682240" y="2421781"/>
            <a:ext cx="4077102" cy="2415205"/>
          </a:xfrm>
          <a:prstGeom prst="rect">
            <a:avLst/>
          </a:prstGeom>
          <a:ln>
            <a:solidFill>
              <a:schemeClr val="accent2"/>
            </a:solidFill>
          </a:ln>
        </p:spPr>
      </p:pic>
      <p:sp>
        <p:nvSpPr>
          <p:cNvPr id="13" name="Rectangle 6">
            <a:extLst>
              <a:ext uri="{FF2B5EF4-FFF2-40B4-BE49-F238E27FC236}">
                <a16:creationId xmlns:a16="http://schemas.microsoft.com/office/drawing/2014/main" id="{EE7001A2-F529-75AB-F282-842B129D083C}"/>
              </a:ext>
            </a:extLst>
          </p:cNvPr>
          <p:cNvSpPr>
            <a:spLocks noChangeArrowheads="1"/>
          </p:cNvSpPr>
          <p:nvPr/>
        </p:nvSpPr>
        <p:spPr bwMode="auto">
          <a:xfrm>
            <a:off x="7524235" y="6407727"/>
            <a:ext cx="4664590"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altLang="it-IT" sz="1200" i="1" dirty="0">
                <a:latin typeface="Roboto Thin" pitchFamily="2" charset="0"/>
                <a:ea typeface="Roboto Thin" pitchFamily="2" charset="0"/>
              </a:rPr>
              <a:t>Campa et al, </a:t>
            </a:r>
            <a:r>
              <a:rPr lang="it-IT" sz="1200" i="1" dirty="0" err="1">
                <a:latin typeface="Roboto Thin" pitchFamily="2" charset="0"/>
                <a:ea typeface="Roboto Thin" pitchFamily="2" charset="0"/>
              </a:rPr>
              <a:t>Nutrients</a:t>
            </a:r>
            <a:r>
              <a:rPr lang="it-IT" sz="1200" i="1" dirty="0">
                <a:latin typeface="Roboto Thin" pitchFamily="2" charset="0"/>
                <a:ea typeface="Roboto Thin" pitchFamily="2" charset="0"/>
              </a:rPr>
              <a:t> 2021</a:t>
            </a:r>
          </a:p>
          <a:p>
            <a:pPr algn="r" defTabSz="914400">
              <a:defRPr/>
            </a:pPr>
            <a:r>
              <a:rPr lang="it-IT" sz="1200" i="1" dirty="0">
                <a:latin typeface="Roboto Thin" pitchFamily="2" charset="0"/>
                <a:ea typeface="Roboto Thin" pitchFamily="2" charset="0"/>
              </a:rPr>
              <a:t>Marin Baselga et al, </a:t>
            </a:r>
            <a:r>
              <a:rPr lang="it-IT" sz="1200" i="1" dirty="0" err="1">
                <a:latin typeface="Roboto Thin" pitchFamily="2" charset="0"/>
                <a:ea typeface="Roboto Thin" pitchFamily="2" charset="0"/>
              </a:rPr>
              <a:t>Intern</a:t>
            </a:r>
            <a:r>
              <a:rPr lang="it-IT" sz="1200" i="1" dirty="0">
                <a:latin typeface="Roboto Thin" pitchFamily="2" charset="0"/>
                <a:ea typeface="Roboto Thin" pitchFamily="2" charset="0"/>
              </a:rPr>
              <a:t> </a:t>
            </a:r>
            <a:r>
              <a:rPr lang="it-IT" sz="1200" i="1" dirty="0" err="1">
                <a:latin typeface="Roboto Thin" pitchFamily="2" charset="0"/>
                <a:ea typeface="Roboto Thin" pitchFamily="2" charset="0"/>
              </a:rPr>
              <a:t>Emerg</a:t>
            </a:r>
            <a:r>
              <a:rPr lang="it-IT" sz="1200" i="1" dirty="0">
                <a:latin typeface="Roboto Thin" pitchFamily="2" charset="0"/>
                <a:ea typeface="Roboto Thin" pitchFamily="2" charset="0"/>
              </a:rPr>
              <a:t> </a:t>
            </a:r>
            <a:r>
              <a:rPr lang="it-IT" sz="1200" i="1" dirty="0" err="1">
                <a:latin typeface="Roboto Thin" pitchFamily="2" charset="0"/>
                <a:ea typeface="Roboto Thin" pitchFamily="2" charset="0"/>
              </a:rPr>
              <a:t>Med</a:t>
            </a:r>
            <a:r>
              <a:rPr lang="it-IT" sz="1200" i="1" dirty="0">
                <a:latin typeface="Roboto Thin" pitchFamily="2" charset="0"/>
                <a:ea typeface="Roboto Thin" pitchFamily="2" charset="0"/>
              </a:rPr>
              <a:t>. 2025</a:t>
            </a:r>
          </a:p>
        </p:txBody>
      </p:sp>
    </p:spTree>
    <p:extLst>
      <p:ext uri="{BB962C8B-B14F-4D97-AF65-F5344CB8AC3E}">
        <p14:creationId xmlns:p14="http://schemas.microsoft.com/office/powerpoint/2010/main" val="429280046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CD06B-4F31-4033-8DDB-D7E02271E71A}"/>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3B7795A4-6DD7-40B1-620A-2677348D9401}"/>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C9EF0BB1-DB58-FA20-72D3-E02096FDDD31}"/>
              </a:ext>
            </a:extLst>
          </p:cNvPr>
          <p:cNvSpPr/>
          <p:nvPr/>
        </p:nvSpPr>
        <p:spPr>
          <a:xfrm>
            <a:off x="719487" y="1324350"/>
            <a:ext cx="1408251"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DXA</a:t>
            </a:r>
          </a:p>
        </p:txBody>
      </p:sp>
      <p:sp>
        <p:nvSpPr>
          <p:cNvPr id="13" name="CasellaDiTesto 12">
            <a:extLst>
              <a:ext uri="{FF2B5EF4-FFF2-40B4-BE49-F238E27FC236}">
                <a16:creationId xmlns:a16="http://schemas.microsoft.com/office/drawing/2014/main" id="{1D46031B-D791-20C1-A776-F8984945FEEC}"/>
              </a:ext>
            </a:extLst>
          </p:cNvPr>
          <p:cNvSpPr txBox="1"/>
          <p:nvPr/>
        </p:nvSpPr>
        <p:spPr>
          <a:xfrm>
            <a:off x="719487" y="2342065"/>
            <a:ext cx="4538313" cy="173756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it-IT"/>
            </a:defPPr>
            <a:lvl1pPr algn="ctr">
              <a:defRPr sz="1600">
                <a:latin typeface="Roboto Medium" pitchFamily="2" charset="0"/>
                <a:ea typeface="Roboto Medium"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dirty="0">
                <a:solidFill>
                  <a:schemeClr val="tx1"/>
                </a:solidFill>
                <a:latin typeface="Roboto Light" pitchFamily="2" charset="0"/>
                <a:ea typeface="Roboto Light" pitchFamily="2" charset="0"/>
              </a:rPr>
              <a:t>Provides values for each limb and the trunk</a:t>
            </a:r>
          </a:p>
          <a:p>
            <a:pPr marL="285750" indent="-285750" algn="l">
              <a:buFont typeface="Arial" panose="020B0604020202020204" pitchFamily="34" charset="0"/>
              <a:buChar char="•"/>
            </a:pPr>
            <a:r>
              <a:rPr lang="en-US" dirty="0">
                <a:solidFill>
                  <a:schemeClr val="tx1"/>
                </a:solidFill>
                <a:latin typeface="Roboto Light" pitchFamily="2" charset="0"/>
                <a:ea typeface="Roboto Light" pitchFamily="2" charset="0"/>
              </a:rPr>
              <a:t>Fat</a:t>
            </a:r>
          </a:p>
          <a:p>
            <a:pPr marL="285750" indent="-285750" algn="l">
              <a:buFont typeface="Arial" panose="020B0604020202020204" pitchFamily="34" charset="0"/>
              <a:buChar char="•"/>
            </a:pPr>
            <a:r>
              <a:rPr lang="en-US" dirty="0">
                <a:solidFill>
                  <a:schemeClr val="tx1"/>
                </a:solidFill>
                <a:latin typeface="Roboto Light" pitchFamily="2" charset="0"/>
                <a:ea typeface="Roboto Light" pitchFamily="2" charset="0"/>
              </a:rPr>
              <a:t>bone</a:t>
            </a:r>
          </a:p>
          <a:p>
            <a:pPr marL="285750" indent="-285750" algn="l">
              <a:buFont typeface="Arial" panose="020B0604020202020204" pitchFamily="34" charset="0"/>
              <a:buChar char="•"/>
            </a:pPr>
            <a:r>
              <a:rPr lang="en-US" dirty="0">
                <a:solidFill>
                  <a:schemeClr val="tx1"/>
                </a:solidFill>
                <a:latin typeface="Roboto Light" pitchFamily="2" charset="0"/>
                <a:ea typeface="Roboto Light" pitchFamily="2" charset="0"/>
              </a:rPr>
              <a:t>bone-free lean mass</a:t>
            </a:r>
          </a:p>
          <a:p>
            <a:pPr algn="l"/>
            <a:endParaRPr lang="en-US" dirty="0">
              <a:solidFill>
                <a:schemeClr val="tx1"/>
              </a:solidFill>
              <a:latin typeface="Roboto Light" pitchFamily="2" charset="0"/>
              <a:ea typeface="Roboto Light" pitchFamily="2" charset="0"/>
            </a:endParaRPr>
          </a:p>
          <a:p>
            <a:pPr algn="l"/>
            <a:r>
              <a:rPr lang="en-US" dirty="0">
                <a:solidFill>
                  <a:schemeClr val="tx1"/>
                </a:solidFill>
                <a:latin typeface="Roboto Light" pitchFamily="2" charset="0"/>
                <a:ea typeface="Roboto Light" pitchFamily="2" charset="0"/>
              </a:rPr>
              <a:t>Estimates visceral adipose tissue (VAT)</a:t>
            </a:r>
          </a:p>
        </p:txBody>
      </p:sp>
      <p:sp>
        <p:nvSpPr>
          <p:cNvPr id="14" name="Rectangle 6">
            <a:extLst>
              <a:ext uri="{FF2B5EF4-FFF2-40B4-BE49-F238E27FC236}">
                <a16:creationId xmlns:a16="http://schemas.microsoft.com/office/drawing/2014/main" id="{9683CE26-8E55-6F46-75FD-74AA2E0FFD06}"/>
              </a:ext>
            </a:extLst>
          </p:cNvPr>
          <p:cNvSpPr>
            <a:spLocks noChangeArrowheads="1"/>
          </p:cNvSpPr>
          <p:nvPr/>
        </p:nvSpPr>
        <p:spPr bwMode="auto">
          <a:xfrm>
            <a:off x="7524235" y="6572084"/>
            <a:ext cx="4664590"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altLang="it-IT" sz="1200" i="1" dirty="0" err="1">
                <a:latin typeface="Roboto Thin" pitchFamily="2" charset="0"/>
                <a:ea typeface="Roboto Thin" pitchFamily="2" charset="0"/>
              </a:rPr>
              <a:t>Sheperd</a:t>
            </a:r>
            <a:r>
              <a:rPr lang="en-GB" altLang="it-IT" sz="1200" i="1" dirty="0">
                <a:latin typeface="Roboto Thin" pitchFamily="2" charset="0"/>
                <a:ea typeface="Roboto Thin" pitchFamily="2" charset="0"/>
              </a:rPr>
              <a:t> et al, </a:t>
            </a:r>
            <a:r>
              <a:rPr lang="it-IT" sz="1200" i="1" dirty="0">
                <a:latin typeface="Roboto Thin" pitchFamily="2" charset="0"/>
                <a:ea typeface="Roboto Thin" pitchFamily="2" charset="0"/>
              </a:rPr>
              <a:t>Bone 2017</a:t>
            </a:r>
          </a:p>
        </p:txBody>
      </p:sp>
      <p:pic>
        <p:nvPicPr>
          <p:cNvPr id="6146" name="Picture 2" descr="Image of an example test result.">
            <a:extLst>
              <a:ext uri="{FF2B5EF4-FFF2-40B4-BE49-F238E27FC236}">
                <a16:creationId xmlns:a16="http://schemas.microsoft.com/office/drawing/2014/main" id="{7FE98E57-4BD2-06C8-391B-8DF8C036C3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7814" y="2014171"/>
            <a:ext cx="6173682" cy="4130920"/>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a16="http://schemas.microsoft.com/office/drawing/2014/main" id="{172BB5D0-D508-7D5F-46F5-8DA45C8F920C}"/>
              </a:ext>
            </a:extLst>
          </p:cNvPr>
          <p:cNvSpPr txBox="1"/>
          <p:nvPr/>
        </p:nvSpPr>
        <p:spPr>
          <a:xfrm>
            <a:off x="490886" y="4369614"/>
            <a:ext cx="4721194" cy="173756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it-IT"/>
            </a:defPPr>
            <a:lvl1pPr algn="ctr">
              <a:defRPr sz="1600">
                <a:latin typeface="Roboto Medium" pitchFamily="2" charset="0"/>
                <a:ea typeface="Roboto Medium"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b="1" dirty="0">
                <a:solidFill>
                  <a:schemeClr val="tx1"/>
                </a:solidFill>
                <a:latin typeface="Roboto Light" pitchFamily="2" charset="0"/>
                <a:ea typeface="Roboto Light" pitchFamily="2" charset="0"/>
              </a:rPr>
              <a:t>ASMI</a:t>
            </a:r>
            <a:r>
              <a:rPr lang="en-US" dirty="0">
                <a:solidFill>
                  <a:schemeClr val="tx1"/>
                </a:solidFill>
                <a:latin typeface="Roboto Light" pitchFamily="2" charset="0"/>
                <a:ea typeface="Roboto Light" pitchFamily="2" charset="0"/>
              </a:rPr>
              <a:t> (appendicular skeletal muscle mass index) [arms + legs skeletal muscle mass]/Height</a:t>
            </a:r>
            <a:r>
              <a:rPr lang="en-US" baseline="30000" dirty="0">
                <a:solidFill>
                  <a:schemeClr val="tx1"/>
                </a:solidFill>
                <a:latin typeface="Roboto Light" pitchFamily="2" charset="0"/>
                <a:ea typeface="Roboto Light" pitchFamily="2" charset="0"/>
              </a:rPr>
              <a:t>2</a:t>
            </a:r>
            <a:endParaRPr lang="en-US" dirty="0">
              <a:solidFill>
                <a:schemeClr val="tx1"/>
              </a:solidFill>
              <a:latin typeface="Roboto Light" pitchFamily="2" charset="0"/>
              <a:ea typeface="Roboto Light" pitchFamily="2" charset="0"/>
            </a:endParaRPr>
          </a:p>
          <a:p>
            <a:endParaRPr lang="en-US" dirty="0">
              <a:solidFill>
                <a:schemeClr val="tx1"/>
              </a:solidFill>
              <a:latin typeface="Roboto Light" pitchFamily="2" charset="0"/>
              <a:ea typeface="Roboto Light" pitchFamily="2" charset="0"/>
            </a:endParaRPr>
          </a:p>
          <a:p>
            <a:r>
              <a:rPr lang="en-US" b="1" dirty="0">
                <a:solidFill>
                  <a:schemeClr val="tx1"/>
                </a:solidFill>
                <a:latin typeface="Roboto Light" pitchFamily="2" charset="0"/>
                <a:ea typeface="Roboto Light" pitchFamily="2" charset="0"/>
              </a:rPr>
              <a:t>ALMI</a:t>
            </a:r>
            <a:r>
              <a:rPr lang="en-US" dirty="0">
                <a:solidFill>
                  <a:schemeClr val="tx1"/>
                </a:solidFill>
                <a:latin typeface="Roboto Light" pitchFamily="2" charset="0"/>
                <a:ea typeface="Roboto Light" pitchFamily="2" charset="0"/>
              </a:rPr>
              <a:t> (appendicular lean mass index) </a:t>
            </a:r>
          </a:p>
          <a:p>
            <a:r>
              <a:rPr lang="en-US" dirty="0">
                <a:solidFill>
                  <a:schemeClr val="tx1"/>
                </a:solidFill>
                <a:latin typeface="Roboto Light" pitchFamily="2" charset="0"/>
                <a:ea typeface="Roboto Light" pitchFamily="2" charset="0"/>
              </a:rPr>
              <a:t>[arms + legs lean mass]/Height</a:t>
            </a:r>
            <a:r>
              <a:rPr lang="en-US" baseline="30000" dirty="0">
                <a:solidFill>
                  <a:schemeClr val="tx1"/>
                </a:solidFill>
                <a:latin typeface="Roboto Light" pitchFamily="2" charset="0"/>
                <a:ea typeface="Roboto Light" pitchFamily="2" charset="0"/>
              </a:rPr>
              <a:t>2</a:t>
            </a:r>
            <a:endParaRPr lang="en-US" dirty="0">
              <a:solidFill>
                <a:schemeClr val="tx1"/>
              </a:solidFill>
              <a:latin typeface="Roboto Light" pitchFamily="2" charset="0"/>
              <a:ea typeface="Roboto Light" pitchFamily="2" charset="0"/>
            </a:endParaRPr>
          </a:p>
        </p:txBody>
      </p:sp>
      <p:grpSp>
        <p:nvGrpSpPr>
          <p:cNvPr id="9" name="Gruppo 8">
            <a:extLst>
              <a:ext uri="{FF2B5EF4-FFF2-40B4-BE49-F238E27FC236}">
                <a16:creationId xmlns:a16="http://schemas.microsoft.com/office/drawing/2014/main" id="{E621833D-0EC9-3B78-0057-20C68EC07A61}"/>
              </a:ext>
            </a:extLst>
          </p:cNvPr>
          <p:cNvGrpSpPr/>
          <p:nvPr/>
        </p:nvGrpSpPr>
        <p:grpSpPr>
          <a:xfrm>
            <a:off x="3779429" y="5019255"/>
            <a:ext cx="2679700" cy="1730660"/>
            <a:chOff x="3324740" y="5012463"/>
            <a:chExt cx="2679700" cy="1730660"/>
          </a:xfrm>
        </p:grpSpPr>
        <p:pic>
          <p:nvPicPr>
            <p:cNvPr id="5" name="Immagine 4">
              <a:extLst>
                <a:ext uri="{FF2B5EF4-FFF2-40B4-BE49-F238E27FC236}">
                  <a16:creationId xmlns:a16="http://schemas.microsoft.com/office/drawing/2014/main" id="{A4BACA30-699C-A6D4-42C2-B3FB72A67487}"/>
                </a:ext>
              </a:extLst>
            </p:cNvPr>
            <p:cNvPicPr>
              <a:picLocks noChangeAspect="1"/>
            </p:cNvPicPr>
            <p:nvPr/>
          </p:nvPicPr>
          <p:blipFill>
            <a:blip r:embed="rId5"/>
            <a:stretch>
              <a:fillRect/>
            </a:stretch>
          </p:blipFill>
          <p:spPr>
            <a:xfrm>
              <a:off x="3324740" y="5917623"/>
              <a:ext cx="2679700" cy="825500"/>
            </a:xfrm>
            <a:prstGeom prst="rect">
              <a:avLst/>
            </a:prstGeom>
            <a:ln>
              <a:solidFill>
                <a:schemeClr val="accent6">
                  <a:lumMod val="40000"/>
                  <a:lumOff val="60000"/>
                </a:schemeClr>
              </a:solidFill>
            </a:ln>
          </p:spPr>
        </p:pic>
        <p:pic>
          <p:nvPicPr>
            <p:cNvPr id="7" name="Immagine 6" descr="Immagine che contiene testo, design&#10;&#10;Descrizione generata automaticamente">
              <a:extLst>
                <a:ext uri="{FF2B5EF4-FFF2-40B4-BE49-F238E27FC236}">
                  <a16:creationId xmlns:a16="http://schemas.microsoft.com/office/drawing/2014/main" id="{410DDE21-7458-C69F-A16F-548192337833}"/>
                </a:ext>
              </a:extLst>
            </p:cNvPr>
            <p:cNvPicPr>
              <a:picLocks noChangeAspect="1"/>
            </p:cNvPicPr>
            <p:nvPr/>
          </p:nvPicPr>
          <p:blipFill>
            <a:blip r:embed="rId6"/>
            <a:stretch>
              <a:fillRect/>
            </a:stretch>
          </p:blipFill>
          <p:spPr>
            <a:xfrm>
              <a:off x="5019449" y="5012463"/>
              <a:ext cx="905525" cy="870697"/>
            </a:xfrm>
            <a:prstGeom prst="rect">
              <a:avLst/>
            </a:prstGeom>
            <a:ln>
              <a:solidFill>
                <a:schemeClr val="accent6">
                  <a:lumMod val="40000"/>
                  <a:lumOff val="60000"/>
                </a:schemeClr>
              </a:solidFill>
            </a:ln>
          </p:spPr>
        </p:pic>
      </p:grpSp>
      <p:sp>
        <p:nvSpPr>
          <p:cNvPr id="10" name="CasellaDiTesto 9">
            <a:extLst>
              <a:ext uri="{FF2B5EF4-FFF2-40B4-BE49-F238E27FC236}">
                <a16:creationId xmlns:a16="http://schemas.microsoft.com/office/drawing/2014/main" id="{B34960F5-43B4-9CEC-E72C-E0B0E1C00409}"/>
              </a:ext>
            </a:extLst>
          </p:cNvPr>
          <p:cNvSpPr txBox="1"/>
          <p:nvPr/>
        </p:nvSpPr>
        <p:spPr>
          <a:xfrm>
            <a:off x="335998" y="6621739"/>
            <a:ext cx="4741840" cy="256352"/>
          </a:xfrm>
          <a:prstGeom prst="rect">
            <a:avLst/>
          </a:prstGeom>
          <a:noFill/>
        </p:spPr>
        <p:txBody>
          <a:bodyPr wrap="square">
            <a:spAutoFit/>
          </a:bodyPr>
          <a:lstStyle/>
          <a:p>
            <a:r>
              <a:rPr lang="it-IT" sz="1066" i="1" kern="0" noProof="1">
                <a:solidFill>
                  <a:schemeClr val="bg1">
                    <a:lumMod val="75000"/>
                  </a:schemeClr>
                </a:solidFill>
                <a:latin typeface="Roboto Thin" pitchFamily="2" charset="0"/>
                <a:ea typeface="Roboto Thin" pitchFamily="2" charset="0"/>
                <a:cs typeface="Arial"/>
                <a:sym typeface="Arial"/>
              </a:rPr>
              <a:t>Images Flaticon.com: Handicon , Freepik, Creative Squad</a:t>
            </a:r>
          </a:p>
        </p:txBody>
      </p:sp>
      <p:sp>
        <p:nvSpPr>
          <p:cNvPr id="15" name="Rettangolo 14">
            <a:extLst>
              <a:ext uri="{FF2B5EF4-FFF2-40B4-BE49-F238E27FC236}">
                <a16:creationId xmlns:a16="http://schemas.microsoft.com/office/drawing/2014/main" id="{1578D0C1-E830-F62B-FBD0-346FE2E5F15E}"/>
              </a:ext>
            </a:extLst>
          </p:cNvPr>
          <p:cNvSpPr/>
          <p:nvPr/>
        </p:nvSpPr>
        <p:spPr>
          <a:xfrm>
            <a:off x="8282001" y="1443683"/>
            <a:ext cx="3762376" cy="48207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Immagine 11" descr="Immagine che contiene simbolo, Elementi grafici, logo, clipart&#10;&#10;Descrizione generata automaticamente">
            <a:extLst>
              <a:ext uri="{FF2B5EF4-FFF2-40B4-BE49-F238E27FC236}">
                <a16:creationId xmlns:a16="http://schemas.microsoft.com/office/drawing/2014/main" id="{B0768C62-26E3-92C1-A19C-191C8CFB64EA}"/>
              </a:ext>
            </a:extLst>
          </p:cNvPr>
          <p:cNvPicPr>
            <a:picLocks noChangeAspect="1"/>
          </p:cNvPicPr>
          <p:nvPr/>
        </p:nvPicPr>
        <p:blipFill>
          <a:blip r:embed="rId7"/>
          <a:stretch>
            <a:fillRect/>
          </a:stretch>
        </p:blipFill>
        <p:spPr>
          <a:xfrm>
            <a:off x="8739201" y="1163103"/>
            <a:ext cx="1894771" cy="1894771"/>
          </a:xfrm>
          <a:prstGeom prst="rect">
            <a:avLst/>
          </a:prstGeom>
        </p:spPr>
      </p:pic>
      <p:pic>
        <p:nvPicPr>
          <p:cNvPr id="17" name="Immagine 16" descr="Immagine che contiene cerchio, simbolo, clipart, Elementi grafici&#10;&#10;Descrizione generata automaticamente">
            <a:extLst>
              <a:ext uri="{FF2B5EF4-FFF2-40B4-BE49-F238E27FC236}">
                <a16:creationId xmlns:a16="http://schemas.microsoft.com/office/drawing/2014/main" id="{E1415F53-6CDB-11D9-1DE0-BDD16AFA3C8F}"/>
              </a:ext>
            </a:extLst>
          </p:cNvPr>
          <p:cNvPicPr>
            <a:picLocks noChangeAspect="1"/>
          </p:cNvPicPr>
          <p:nvPr/>
        </p:nvPicPr>
        <p:blipFill>
          <a:blip r:embed="rId8"/>
          <a:stretch>
            <a:fillRect/>
          </a:stretch>
        </p:blipFill>
        <p:spPr>
          <a:xfrm>
            <a:off x="8716581" y="3536386"/>
            <a:ext cx="1113219" cy="1113219"/>
          </a:xfrm>
          <a:prstGeom prst="rect">
            <a:avLst/>
          </a:prstGeom>
        </p:spPr>
      </p:pic>
      <p:pic>
        <p:nvPicPr>
          <p:cNvPr id="19" name="Immagine 18" descr="Immagine che contiene Elementi grafici, Carattere, grafica, design&#10;&#10;Descrizione generata automaticamente">
            <a:extLst>
              <a:ext uri="{FF2B5EF4-FFF2-40B4-BE49-F238E27FC236}">
                <a16:creationId xmlns:a16="http://schemas.microsoft.com/office/drawing/2014/main" id="{2BAAC27D-DE9E-70E5-83F0-FBA76EA907A3}"/>
              </a:ext>
            </a:extLst>
          </p:cNvPr>
          <p:cNvPicPr>
            <a:picLocks noChangeAspect="1"/>
          </p:cNvPicPr>
          <p:nvPr/>
        </p:nvPicPr>
        <p:blipFill>
          <a:blip r:embed="rId9"/>
          <a:stretch>
            <a:fillRect/>
          </a:stretch>
        </p:blipFill>
        <p:spPr>
          <a:xfrm>
            <a:off x="10678587" y="3882571"/>
            <a:ext cx="974085" cy="974085"/>
          </a:xfrm>
          <a:prstGeom prst="rect">
            <a:avLst/>
          </a:prstGeom>
        </p:spPr>
      </p:pic>
      <p:pic>
        <p:nvPicPr>
          <p:cNvPr id="21" name="Immagine 20" descr="Immagine che contiene Carattere, Elementi grafici, logo, simbolo&#10;&#10;Descrizione generata automaticamente">
            <a:extLst>
              <a:ext uri="{FF2B5EF4-FFF2-40B4-BE49-F238E27FC236}">
                <a16:creationId xmlns:a16="http://schemas.microsoft.com/office/drawing/2014/main" id="{81E6D739-825B-2E46-632E-4C6596DD8C75}"/>
              </a:ext>
            </a:extLst>
          </p:cNvPr>
          <p:cNvPicPr>
            <a:picLocks noChangeAspect="1"/>
          </p:cNvPicPr>
          <p:nvPr/>
        </p:nvPicPr>
        <p:blipFill>
          <a:blip r:embed="rId10"/>
          <a:stretch>
            <a:fillRect/>
          </a:stretch>
        </p:blipFill>
        <p:spPr>
          <a:xfrm>
            <a:off x="9554193" y="4911802"/>
            <a:ext cx="971091" cy="971091"/>
          </a:xfrm>
          <a:prstGeom prst="rect">
            <a:avLst/>
          </a:prstGeom>
        </p:spPr>
      </p:pic>
    </p:spTree>
    <p:extLst>
      <p:ext uri="{BB962C8B-B14F-4D97-AF65-F5344CB8AC3E}">
        <p14:creationId xmlns:p14="http://schemas.microsoft.com/office/powerpoint/2010/main" val="20114312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12A8E-07A9-91D3-0237-31EF6290265D}"/>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A72B0869-FC9B-168E-6EB6-6F4F0F20DDF2}"/>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B7EE77BE-D1BC-3237-4320-658CC499C9CB}"/>
              </a:ext>
            </a:extLst>
          </p:cNvPr>
          <p:cNvSpPr/>
          <p:nvPr/>
        </p:nvSpPr>
        <p:spPr>
          <a:xfrm>
            <a:off x="719487" y="1324350"/>
            <a:ext cx="1408251"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BIA</a:t>
            </a:r>
          </a:p>
        </p:txBody>
      </p:sp>
      <p:pic>
        <p:nvPicPr>
          <p:cNvPr id="11" name="Picture 4">
            <a:extLst>
              <a:ext uri="{FF2B5EF4-FFF2-40B4-BE49-F238E27FC236}">
                <a16:creationId xmlns:a16="http://schemas.microsoft.com/office/drawing/2014/main" id="{0372A51F-EEAB-644A-8652-B459C04FFD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7422" y="5095901"/>
            <a:ext cx="4248150" cy="16637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CasellaDiTesto 12">
            <a:extLst>
              <a:ext uri="{FF2B5EF4-FFF2-40B4-BE49-F238E27FC236}">
                <a16:creationId xmlns:a16="http://schemas.microsoft.com/office/drawing/2014/main" id="{EA57DD84-2567-5DBD-A5F2-79C9404CBBFC}"/>
              </a:ext>
            </a:extLst>
          </p:cNvPr>
          <p:cNvSpPr txBox="1"/>
          <p:nvPr/>
        </p:nvSpPr>
        <p:spPr>
          <a:xfrm>
            <a:off x="719487" y="2342065"/>
            <a:ext cx="6104020" cy="2463853"/>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it-IT"/>
            </a:defPPr>
            <a:lvl1pPr algn="ctr">
              <a:defRPr sz="1600">
                <a:latin typeface="Roboto Medium" pitchFamily="2" charset="0"/>
                <a:ea typeface="Roboto Medium"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algn="l">
              <a:buFont typeface="Arial" panose="020B0604020202020204" pitchFamily="34" charset="0"/>
              <a:buChar char="•"/>
            </a:pPr>
            <a:r>
              <a:rPr lang="en-US" dirty="0">
                <a:solidFill>
                  <a:schemeClr val="tx1"/>
                </a:solidFill>
                <a:latin typeface="Roboto Light" pitchFamily="2" charset="0"/>
                <a:ea typeface="Roboto Light" pitchFamily="2" charset="0"/>
              </a:rPr>
              <a:t>Measures the opposition to the flow of an alternating electric current through the body</a:t>
            </a:r>
          </a:p>
          <a:p>
            <a:pPr marL="285750" indent="-285750" algn="l">
              <a:buFont typeface="Arial" panose="020B0604020202020204" pitchFamily="34" charset="0"/>
              <a:buChar char="•"/>
            </a:pPr>
            <a:endParaRPr lang="en-US" dirty="0">
              <a:solidFill>
                <a:schemeClr val="tx1"/>
              </a:solidFill>
              <a:latin typeface="Roboto Light" pitchFamily="2" charset="0"/>
              <a:ea typeface="Roboto Light" pitchFamily="2" charset="0"/>
            </a:endParaRPr>
          </a:p>
          <a:p>
            <a:pPr marL="285750" indent="-285750" algn="l">
              <a:buFont typeface="Arial" panose="020B0604020202020204" pitchFamily="34" charset="0"/>
              <a:buChar char="•"/>
            </a:pPr>
            <a:r>
              <a:rPr lang="en-US" dirty="0">
                <a:solidFill>
                  <a:schemeClr val="tx1"/>
                </a:solidFill>
                <a:latin typeface="Roboto Light" pitchFamily="2" charset="0"/>
                <a:ea typeface="Roboto Light" pitchFamily="2" charset="0"/>
              </a:rPr>
              <a:t>Body compartments are estimated based on biophysical modeling or prediction algorithms/equation (different BIA different equations)</a:t>
            </a:r>
          </a:p>
          <a:p>
            <a:pPr algn="l"/>
            <a:endParaRPr lang="en-US" dirty="0">
              <a:solidFill>
                <a:schemeClr val="tx1"/>
              </a:solidFill>
              <a:latin typeface="Roboto Light" pitchFamily="2" charset="0"/>
              <a:ea typeface="Roboto Light" pitchFamily="2" charset="0"/>
            </a:endParaRPr>
          </a:p>
          <a:p>
            <a:pPr marL="285750" indent="-285750" algn="l">
              <a:buFont typeface="Arial" panose="020B0604020202020204" pitchFamily="34" charset="0"/>
              <a:buChar char="•"/>
            </a:pPr>
            <a:r>
              <a:rPr lang="en-US" dirty="0">
                <a:solidFill>
                  <a:schemeClr val="tx1"/>
                </a:solidFill>
                <a:latin typeface="Roboto Light" pitchFamily="2" charset="0"/>
                <a:ea typeface="Roboto Light" pitchFamily="2" charset="0"/>
              </a:rPr>
              <a:t>Simple, safe, frequently portable, affordable</a:t>
            </a:r>
          </a:p>
        </p:txBody>
      </p:sp>
      <p:sp>
        <p:nvSpPr>
          <p:cNvPr id="14" name="Rectangle 6">
            <a:extLst>
              <a:ext uri="{FF2B5EF4-FFF2-40B4-BE49-F238E27FC236}">
                <a16:creationId xmlns:a16="http://schemas.microsoft.com/office/drawing/2014/main" id="{EAB719B2-2C14-4147-4E8C-F4714ACBD162}"/>
              </a:ext>
            </a:extLst>
          </p:cNvPr>
          <p:cNvSpPr>
            <a:spLocks noChangeArrowheads="1"/>
          </p:cNvSpPr>
          <p:nvPr/>
        </p:nvSpPr>
        <p:spPr bwMode="auto">
          <a:xfrm>
            <a:off x="7524235" y="6407727"/>
            <a:ext cx="4664590"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altLang="it-IT" sz="1200" i="1" dirty="0">
                <a:latin typeface="Roboto Thin" pitchFamily="2" charset="0"/>
                <a:ea typeface="Roboto Thin" pitchFamily="2" charset="0"/>
              </a:rPr>
              <a:t>Campa et al, </a:t>
            </a:r>
            <a:r>
              <a:rPr lang="it-IT" sz="1200" i="1" dirty="0" err="1">
                <a:latin typeface="Roboto Thin" pitchFamily="2" charset="0"/>
                <a:ea typeface="Roboto Thin" pitchFamily="2" charset="0"/>
              </a:rPr>
              <a:t>Nutrients</a:t>
            </a:r>
            <a:r>
              <a:rPr lang="it-IT" sz="1200" i="1" dirty="0">
                <a:latin typeface="Roboto Thin" pitchFamily="2" charset="0"/>
                <a:ea typeface="Roboto Thin" pitchFamily="2" charset="0"/>
              </a:rPr>
              <a:t> 2021</a:t>
            </a:r>
          </a:p>
          <a:p>
            <a:pPr marL="0" marR="0" lvl="0" indent="0" algn="r" defTabSz="914400" rtl="0" eaLnBrk="1" fontAlgn="auto" latinLnBrk="0" hangingPunct="1">
              <a:lnSpc>
                <a:spcPct val="100000"/>
              </a:lnSpc>
              <a:spcBef>
                <a:spcPts val="0"/>
              </a:spcBef>
              <a:spcAft>
                <a:spcPts val="0"/>
              </a:spcAft>
              <a:buClrTx/>
              <a:buSzTx/>
              <a:buFontTx/>
              <a:buNone/>
              <a:tabLst/>
              <a:defRPr/>
            </a:pPr>
            <a:r>
              <a:rPr lang="it-IT" sz="1200" i="1" dirty="0">
                <a:latin typeface="Roboto Thin" pitchFamily="2" charset="0"/>
                <a:ea typeface="Roboto Thin" pitchFamily="2" charset="0"/>
              </a:rPr>
              <a:t>Gonzales, JPEN 2019</a:t>
            </a:r>
          </a:p>
        </p:txBody>
      </p:sp>
      <p:sp>
        <p:nvSpPr>
          <p:cNvPr id="8" name="CasellaDiTesto 7">
            <a:extLst>
              <a:ext uri="{FF2B5EF4-FFF2-40B4-BE49-F238E27FC236}">
                <a16:creationId xmlns:a16="http://schemas.microsoft.com/office/drawing/2014/main" id="{C9F881B4-97B1-CC22-708A-9CC88BB024FF}"/>
              </a:ext>
            </a:extLst>
          </p:cNvPr>
          <p:cNvSpPr txBox="1"/>
          <p:nvPr/>
        </p:nvSpPr>
        <p:spPr>
          <a:xfrm>
            <a:off x="8311243" y="2052082"/>
            <a:ext cx="1408251" cy="408623"/>
          </a:xfrm>
          <a:prstGeom prst="round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a:latin typeface="Roboto Light" pitchFamily="2" charset="0"/>
                <a:ea typeface="Roboto Light" pitchFamily="2" charset="0"/>
              </a:rPr>
              <a:t>ICW</a:t>
            </a:r>
          </a:p>
        </p:txBody>
      </p:sp>
      <p:sp>
        <p:nvSpPr>
          <p:cNvPr id="9" name="CasellaDiTesto 8">
            <a:extLst>
              <a:ext uri="{FF2B5EF4-FFF2-40B4-BE49-F238E27FC236}">
                <a16:creationId xmlns:a16="http://schemas.microsoft.com/office/drawing/2014/main" id="{954E8E7D-D3B5-B623-E5C9-CB0CF68F716F}"/>
              </a:ext>
            </a:extLst>
          </p:cNvPr>
          <p:cNvSpPr txBox="1"/>
          <p:nvPr/>
        </p:nvSpPr>
        <p:spPr>
          <a:xfrm>
            <a:off x="8311241" y="2901773"/>
            <a:ext cx="1408251" cy="408623"/>
          </a:xfrm>
          <a:prstGeom prst="round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a:latin typeface="Roboto Light" pitchFamily="2" charset="0"/>
                <a:ea typeface="Roboto Light" pitchFamily="2" charset="0"/>
              </a:rPr>
              <a:t>ECW</a:t>
            </a:r>
          </a:p>
        </p:txBody>
      </p:sp>
      <p:sp>
        <p:nvSpPr>
          <p:cNvPr id="12" name="CasellaDiTesto 11">
            <a:extLst>
              <a:ext uri="{FF2B5EF4-FFF2-40B4-BE49-F238E27FC236}">
                <a16:creationId xmlns:a16="http://schemas.microsoft.com/office/drawing/2014/main" id="{FD3B4510-C6D9-957F-0934-DE72C356EF21}"/>
              </a:ext>
            </a:extLst>
          </p:cNvPr>
          <p:cNvSpPr txBox="1"/>
          <p:nvPr/>
        </p:nvSpPr>
        <p:spPr>
          <a:xfrm>
            <a:off x="8311240" y="3751464"/>
            <a:ext cx="1408251" cy="408623"/>
          </a:xfrm>
          <a:prstGeom prst="round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a:latin typeface="Roboto Light" pitchFamily="2" charset="0"/>
                <a:ea typeface="Roboto Light" pitchFamily="2" charset="0"/>
              </a:rPr>
              <a:t>TBW</a:t>
            </a:r>
          </a:p>
        </p:txBody>
      </p:sp>
      <p:sp>
        <p:nvSpPr>
          <p:cNvPr id="15" name="CasellaDiTesto 14">
            <a:extLst>
              <a:ext uri="{FF2B5EF4-FFF2-40B4-BE49-F238E27FC236}">
                <a16:creationId xmlns:a16="http://schemas.microsoft.com/office/drawing/2014/main" id="{63A74FC1-BCA4-EC14-89B2-2021496B7600}"/>
              </a:ext>
            </a:extLst>
          </p:cNvPr>
          <p:cNvSpPr txBox="1"/>
          <p:nvPr/>
        </p:nvSpPr>
        <p:spPr>
          <a:xfrm>
            <a:off x="8311240" y="4601155"/>
            <a:ext cx="1408251" cy="408623"/>
          </a:xfrm>
          <a:prstGeom prst="round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a:latin typeface="Roboto Light" pitchFamily="2" charset="0"/>
                <a:ea typeface="Roboto Light" pitchFamily="2" charset="0"/>
              </a:rPr>
              <a:t>FFM</a:t>
            </a:r>
          </a:p>
        </p:txBody>
      </p:sp>
    </p:spTree>
    <p:extLst>
      <p:ext uri="{BB962C8B-B14F-4D97-AF65-F5344CB8AC3E}">
        <p14:creationId xmlns:p14="http://schemas.microsoft.com/office/powerpoint/2010/main" val="112925578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E34C8-4DA7-0CC9-4B22-31503DD98FE6}"/>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50121368-2A24-791A-58D2-EFD00E2DCE97}"/>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24A1D409-697F-D21E-02C3-56E7AF5B8F1F}"/>
              </a:ext>
            </a:extLst>
          </p:cNvPr>
          <p:cNvSpPr/>
          <p:nvPr/>
        </p:nvSpPr>
        <p:spPr>
          <a:xfrm>
            <a:off x="719487" y="1324350"/>
            <a:ext cx="1408251"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BIA</a:t>
            </a:r>
          </a:p>
        </p:txBody>
      </p:sp>
      <p:sp>
        <p:nvSpPr>
          <p:cNvPr id="14" name="Rectangle 6">
            <a:extLst>
              <a:ext uri="{FF2B5EF4-FFF2-40B4-BE49-F238E27FC236}">
                <a16:creationId xmlns:a16="http://schemas.microsoft.com/office/drawing/2014/main" id="{D5B63130-FECC-A8C2-7D27-19BF4839BE9C}"/>
              </a:ext>
            </a:extLst>
          </p:cNvPr>
          <p:cNvSpPr>
            <a:spLocks noChangeArrowheads="1"/>
          </p:cNvSpPr>
          <p:nvPr/>
        </p:nvSpPr>
        <p:spPr bwMode="auto">
          <a:xfrm>
            <a:off x="7524235" y="6282968"/>
            <a:ext cx="4664590"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altLang="it-IT" sz="1200" i="1" dirty="0">
                <a:latin typeface="Roboto Thin" pitchFamily="2" charset="0"/>
                <a:ea typeface="Roboto Thin" pitchFamily="2" charset="0"/>
              </a:rPr>
              <a:t>Di Vincenzo et al, </a:t>
            </a:r>
            <a:r>
              <a:rPr lang="it-IT" sz="1200" i="1" dirty="0" err="1">
                <a:latin typeface="Roboto Thin" pitchFamily="2" charset="0"/>
                <a:ea typeface="Roboto Thin" pitchFamily="2" charset="0"/>
              </a:rPr>
              <a:t>Clin</a:t>
            </a:r>
            <a:r>
              <a:rPr lang="it-IT" sz="1200" i="1" dirty="0">
                <a:latin typeface="Roboto Thin" pitchFamily="2" charset="0"/>
                <a:ea typeface="Roboto Thin" pitchFamily="2" charset="0"/>
              </a:rPr>
              <a:t> </a:t>
            </a:r>
            <a:r>
              <a:rPr lang="it-IT" sz="1200" i="1" dirty="0" err="1">
                <a:latin typeface="Roboto Thin" pitchFamily="2" charset="0"/>
                <a:ea typeface="Roboto Thin" pitchFamily="2" charset="0"/>
              </a:rPr>
              <a:t>Nutr</a:t>
            </a:r>
            <a:r>
              <a:rPr lang="it-IT" sz="1200" i="1" dirty="0">
                <a:latin typeface="Roboto Thin" pitchFamily="2" charset="0"/>
                <a:ea typeface="Roboto Thin" pitchFamily="2" charset="0"/>
              </a:rPr>
              <a:t> 2021</a:t>
            </a:r>
          </a:p>
          <a:p>
            <a:pPr marL="0" marR="0" lvl="0" indent="0" algn="r" defTabSz="914400" rtl="0" eaLnBrk="1" fontAlgn="auto" latinLnBrk="0" hangingPunct="1">
              <a:lnSpc>
                <a:spcPct val="100000"/>
              </a:lnSpc>
              <a:spcBef>
                <a:spcPts val="0"/>
              </a:spcBef>
              <a:spcAft>
                <a:spcPts val="0"/>
              </a:spcAft>
              <a:buClrTx/>
              <a:buSzTx/>
              <a:buFontTx/>
              <a:buNone/>
              <a:tabLst/>
              <a:defRPr/>
            </a:pPr>
            <a:r>
              <a:rPr lang="it-IT" sz="1200" i="1" dirty="0" err="1">
                <a:latin typeface="Roboto Thin" pitchFamily="2" charset="0"/>
                <a:ea typeface="Roboto Thin" pitchFamily="2" charset="0"/>
              </a:rPr>
              <a:t>Sipers</a:t>
            </a:r>
            <a:r>
              <a:rPr lang="it-IT" sz="1200" i="1" dirty="0">
                <a:latin typeface="Roboto Thin" pitchFamily="2" charset="0"/>
                <a:ea typeface="Roboto Thin" pitchFamily="2" charset="0"/>
              </a:rPr>
              <a:t> et Al, </a:t>
            </a:r>
            <a:r>
              <a:rPr lang="it-IT" sz="1200" i="1" dirty="0" err="1">
                <a:latin typeface="Roboto Thin" pitchFamily="2" charset="0"/>
                <a:ea typeface="Roboto Thin" pitchFamily="2" charset="0"/>
              </a:rPr>
              <a:t>J</a:t>
            </a:r>
            <a:r>
              <a:rPr lang="it-IT" sz="1200" i="1" dirty="0">
                <a:latin typeface="Roboto Thin" pitchFamily="2" charset="0"/>
                <a:ea typeface="Roboto Thin" pitchFamily="2" charset="0"/>
              </a:rPr>
              <a:t> </a:t>
            </a:r>
            <a:r>
              <a:rPr lang="it-IT" sz="1200" i="1" dirty="0" err="1">
                <a:latin typeface="Roboto Thin" pitchFamily="2" charset="0"/>
                <a:ea typeface="Roboto Thin" pitchFamily="2" charset="0"/>
              </a:rPr>
              <a:t>Nutr</a:t>
            </a:r>
            <a:r>
              <a:rPr lang="it-IT" sz="1200" i="1" dirty="0">
                <a:latin typeface="Roboto Thin" pitchFamily="2" charset="0"/>
                <a:ea typeface="Roboto Thin" pitchFamily="2" charset="0"/>
              </a:rPr>
              <a:t> Health Aging 2019</a:t>
            </a:r>
          </a:p>
          <a:p>
            <a:pPr algn="r" defTabSz="914400">
              <a:defRPr/>
            </a:pPr>
            <a:r>
              <a:rPr lang="it-IT" sz="1200" i="1" dirty="0">
                <a:latin typeface="Roboto Thin" pitchFamily="2" charset="0"/>
                <a:ea typeface="Roboto Thin" pitchFamily="2" charset="0"/>
              </a:rPr>
              <a:t>Perez Camargo et al, </a:t>
            </a:r>
            <a:r>
              <a:rPr lang="it-IT" sz="1200" i="1" dirty="0" err="1">
                <a:latin typeface="Roboto Thin" pitchFamily="2" charset="0"/>
                <a:ea typeface="Roboto Thin" pitchFamily="2" charset="0"/>
              </a:rPr>
              <a:t>Nutr</a:t>
            </a:r>
            <a:r>
              <a:rPr lang="it-IT" sz="1200" i="1" dirty="0">
                <a:latin typeface="Roboto Thin" pitchFamily="2" charset="0"/>
                <a:ea typeface="Roboto Thin" pitchFamily="2" charset="0"/>
              </a:rPr>
              <a:t> Cancer 2017</a:t>
            </a:r>
          </a:p>
        </p:txBody>
      </p:sp>
      <p:sp>
        <p:nvSpPr>
          <p:cNvPr id="3" name="Rectangle: Rounded Corners 5">
            <a:extLst>
              <a:ext uri="{FF2B5EF4-FFF2-40B4-BE49-F238E27FC236}">
                <a16:creationId xmlns:a16="http://schemas.microsoft.com/office/drawing/2014/main" id="{4E168106-FB92-9A14-D8E7-07234309F250}"/>
              </a:ext>
            </a:extLst>
          </p:cNvPr>
          <p:cNvSpPr/>
          <p:nvPr/>
        </p:nvSpPr>
        <p:spPr>
          <a:xfrm>
            <a:off x="719487" y="2660138"/>
            <a:ext cx="4399487" cy="1716947"/>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5">
                    <a:lumMod val="75000"/>
                  </a:schemeClr>
                </a:solidFill>
                <a:latin typeface="Roboto Medium" pitchFamily="2" charset="0"/>
                <a:ea typeface="Roboto Medium" pitchFamily="2" charset="0"/>
              </a:rPr>
              <a:t>Aging</a:t>
            </a:r>
          </a:p>
          <a:p>
            <a:pPr algn="ctr"/>
            <a:r>
              <a:rPr lang="en-US" sz="2400" dirty="0">
                <a:solidFill>
                  <a:schemeClr val="accent5">
                    <a:lumMod val="75000"/>
                  </a:schemeClr>
                </a:solidFill>
                <a:latin typeface="Roboto Medium" pitchFamily="2" charset="0"/>
                <a:ea typeface="Roboto Medium" pitchFamily="2" charset="0"/>
              </a:rPr>
              <a:t>Disease inflammation</a:t>
            </a:r>
          </a:p>
          <a:p>
            <a:pPr algn="ctr"/>
            <a:r>
              <a:rPr lang="en-US" sz="2400" dirty="0">
                <a:solidFill>
                  <a:schemeClr val="accent5">
                    <a:lumMod val="75000"/>
                  </a:schemeClr>
                </a:solidFill>
                <a:latin typeface="Roboto Medium" pitchFamily="2" charset="0"/>
                <a:ea typeface="Roboto Medium" pitchFamily="2" charset="0"/>
              </a:rPr>
              <a:t>Malnutrition</a:t>
            </a:r>
          </a:p>
          <a:p>
            <a:pPr algn="ctr"/>
            <a:r>
              <a:rPr lang="en-US" sz="2400" dirty="0">
                <a:solidFill>
                  <a:schemeClr val="accent5">
                    <a:lumMod val="75000"/>
                  </a:schemeClr>
                </a:solidFill>
                <a:latin typeface="Roboto Medium" pitchFamily="2" charset="0"/>
                <a:ea typeface="Roboto Medium" pitchFamily="2" charset="0"/>
              </a:rPr>
              <a:t>Prolonged physical inactivity</a:t>
            </a:r>
          </a:p>
        </p:txBody>
      </p:sp>
      <p:sp>
        <p:nvSpPr>
          <p:cNvPr id="5" name="Rectangle: Rounded Corners 5">
            <a:extLst>
              <a:ext uri="{FF2B5EF4-FFF2-40B4-BE49-F238E27FC236}">
                <a16:creationId xmlns:a16="http://schemas.microsoft.com/office/drawing/2014/main" id="{BBE30D4E-8D10-B0CC-6321-ECFEE7B2620A}"/>
              </a:ext>
            </a:extLst>
          </p:cNvPr>
          <p:cNvSpPr/>
          <p:nvPr/>
        </p:nvSpPr>
        <p:spPr>
          <a:xfrm>
            <a:off x="719487" y="5076449"/>
            <a:ext cx="4399487" cy="914401"/>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5">
                    <a:lumMod val="75000"/>
                  </a:schemeClr>
                </a:solidFill>
                <a:latin typeface="Roboto Medium" pitchFamily="2" charset="0"/>
                <a:ea typeface="Roboto Medium" pitchFamily="2" charset="0"/>
              </a:rPr>
              <a:t>Muscle mass/</a:t>
            </a:r>
            <a:r>
              <a:rPr lang="en-US" sz="2400" dirty="0" err="1">
                <a:solidFill>
                  <a:schemeClr val="accent5">
                    <a:lumMod val="75000"/>
                  </a:schemeClr>
                </a:solidFill>
                <a:latin typeface="Roboto Medium" pitchFamily="2" charset="0"/>
                <a:ea typeface="Roboto Medium" pitchFamily="2" charset="0"/>
              </a:rPr>
              <a:t>strenght</a:t>
            </a:r>
            <a:endParaRPr lang="en-US" sz="2400" dirty="0">
              <a:solidFill>
                <a:schemeClr val="accent5">
                  <a:lumMod val="75000"/>
                </a:schemeClr>
              </a:solidFill>
              <a:latin typeface="Roboto Medium" pitchFamily="2" charset="0"/>
              <a:ea typeface="Roboto Medium" pitchFamily="2" charset="0"/>
            </a:endParaRPr>
          </a:p>
        </p:txBody>
      </p:sp>
      <p:pic>
        <p:nvPicPr>
          <p:cNvPr id="6" name="Immagine 5" descr="Immagine che contiene Elementi grafici, simbolo, Carattere, logo&#10;&#10;Descrizione generata automaticamente">
            <a:extLst>
              <a:ext uri="{FF2B5EF4-FFF2-40B4-BE49-F238E27FC236}">
                <a16:creationId xmlns:a16="http://schemas.microsoft.com/office/drawing/2014/main" id="{F1C1260D-66FF-2C3D-93B6-2F6EF2522A1C}"/>
              </a:ext>
            </a:extLst>
          </p:cNvPr>
          <p:cNvPicPr>
            <a:picLocks noChangeAspect="1"/>
          </p:cNvPicPr>
          <p:nvPr/>
        </p:nvPicPr>
        <p:blipFill>
          <a:blip r:embed="rId4"/>
          <a:stretch>
            <a:fillRect/>
          </a:stretch>
        </p:blipFill>
        <p:spPr>
          <a:xfrm rot="10800000">
            <a:off x="4625170" y="2288314"/>
            <a:ext cx="987608" cy="987608"/>
          </a:xfrm>
          <a:prstGeom prst="rect">
            <a:avLst/>
          </a:prstGeom>
        </p:spPr>
      </p:pic>
      <p:pic>
        <p:nvPicPr>
          <p:cNvPr id="8" name="Immagine 7" descr="Immagine che contiene Elementi grafici, simbolo, Carattere, logo&#10;&#10;Descrizione generata automaticamente">
            <a:extLst>
              <a:ext uri="{FF2B5EF4-FFF2-40B4-BE49-F238E27FC236}">
                <a16:creationId xmlns:a16="http://schemas.microsoft.com/office/drawing/2014/main" id="{59EF8C5F-7D78-ACFA-0148-20B432816C67}"/>
              </a:ext>
            </a:extLst>
          </p:cNvPr>
          <p:cNvPicPr>
            <a:picLocks noChangeAspect="1"/>
          </p:cNvPicPr>
          <p:nvPr/>
        </p:nvPicPr>
        <p:blipFill>
          <a:blip r:embed="rId5"/>
          <a:stretch>
            <a:fillRect/>
          </a:stretch>
        </p:blipFill>
        <p:spPr>
          <a:xfrm>
            <a:off x="4625170" y="4491337"/>
            <a:ext cx="987608" cy="987608"/>
          </a:xfrm>
          <a:prstGeom prst="rect">
            <a:avLst/>
          </a:prstGeom>
        </p:spPr>
      </p:pic>
      <p:sp>
        <p:nvSpPr>
          <p:cNvPr id="12" name="CasellaDiTesto 11">
            <a:extLst>
              <a:ext uri="{FF2B5EF4-FFF2-40B4-BE49-F238E27FC236}">
                <a16:creationId xmlns:a16="http://schemas.microsoft.com/office/drawing/2014/main" id="{1579B135-96CC-C2B9-88F9-A7300CF390AB}"/>
              </a:ext>
            </a:extLst>
          </p:cNvPr>
          <p:cNvSpPr txBox="1"/>
          <p:nvPr/>
        </p:nvSpPr>
        <p:spPr>
          <a:xfrm>
            <a:off x="2709158" y="1483904"/>
            <a:ext cx="2520568" cy="408623"/>
          </a:xfrm>
          <a:prstGeom prst="round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a:latin typeface="Roboto Light" pitchFamily="2" charset="0"/>
                <a:ea typeface="Roboto Light" pitchFamily="2" charset="0"/>
              </a:rPr>
              <a:t>Phase Angle (</a:t>
            </a:r>
            <a:r>
              <a:rPr lang="en-US" dirty="0" err="1">
                <a:latin typeface="Roboto Light" pitchFamily="2" charset="0"/>
                <a:ea typeface="Roboto Light" pitchFamily="2" charset="0"/>
              </a:rPr>
              <a:t>PhA</a:t>
            </a:r>
            <a:r>
              <a:rPr lang="en-US" dirty="0">
                <a:latin typeface="Roboto Light" pitchFamily="2" charset="0"/>
                <a:ea typeface="Roboto Light" pitchFamily="2" charset="0"/>
              </a:rPr>
              <a:t>)</a:t>
            </a:r>
          </a:p>
        </p:txBody>
      </p:sp>
      <p:sp>
        <p:nvSpPr>
          <p:cNvPr id="17" name="CasellaDiTesto 16">
            <a:extLst>
              <a:ext uri="{FF2B5EF4-FFF2-40B4-BE49-F238E27FC236}">
                <a16:creationId xmlns:a16="http://schemas.microsoft.com/office/drawing/2014/main" id="{389DCCC4-9B92-B44E-31FE-5581FD02004A}"/>
              </a:ext>
            </a:extLst>
          </p:cNvPr>
          <p:cNvSpPr txBox="1"/>
          <p:nvPr/>
        </p:nvSpPr>
        <p:spPr>
          <a:xfrm>
            <a:off x="335998" y="6621739"/>
            <a:ext cx="4741840" cy="256352"/>
          </a:xfrm>
          <a:prstGeom prst="rect">
            <a:avLst/>
          </a:prstGeom>
          <a:noFill/>
        </p:spPr>
        <p:txBody>
          <a:bodyPr wrap="square">
            <a:spAutoFit/>
          </a:bodyPr>
          <a:lstStyle/>
          <a:p>
            <a:r>
              <a:rPr lang="it-IT" sz="1066" i="1" kern="0" noProof="1">
                <a:solidFill>
                  <a:schemeClr val="bg1">
                    <a:lumMod val="75000"/>
                  </a:schemeClr>
                </a:solidFill>
                <a:latin typeface="Roboto Thin" pitchFamily="2" charset="0"/>
                <a:ea typeface="Roboto Thin" pitchFamily="2" charset="0"/>
                <a:cs typeface="Arial"/>
                <a:sym typeface="Arial"/>
              </a:rPr>
              <a:t>Images Flaticon.com: meaicon </a:t>
            </a:r>
          </a:p>
        </p:txBody>
      </p:sp>
      <p:sp>
        <p:nvSpPr>
          <p:cNvPr id="18" name="Rectangle: Rounded Corners 5">
            <a:extLst>
              <a:ext uri="{FF2B5EF4-FFF2-40B4-BE49-F238E27FC236}">
                <a16:creationId xmlns:a16="http://schemas.microsoft.com/office/drawing/2014/main" id="{F307D6D3-78FD-B71F-B94C-9D6B86E63312}"/>
              </a:ext>
            </a:extLst>
          </p:cNvPr>
          <p:cNvSpPr/>
          <p:nvPr/>
        </p:nvSpPr>
        <p:spPr>
          <a:xfrm>
            <a:off x="6411989" y="1728681"/>
            <a:ext cx="1301874" cy="559633"/>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Roboto Medium" pitchFamily="2" charset="0"/>
                <a:ea typeface="Roboto Medium" pitchFamily="2" charset="0"/>
              </a:rPr>
              <a:t>PhA</a:t>
            </a:r>
            <a:endParaRPr lang="en-US" i="1" dirty="0">
              <a:solidFill>
                <a:schemeClr val="tx1"/>
              </a:solidFill>
              <a:latin typeface="Roboto Medium" pitchFamily="2" charset="0"/>
              <a:ea typeface="Roboto Medium" pitchFamily="2" charset="0"/>
            </a:endParaRPr>
          </a:p>
        </p:txBody>
      </p:sp>
      <p:sp>
        <p:nvSpPr>
          <p:cNvPr id="19" name="Rectangle: Rounded Corners 5">
            <a:extLst>
              <a:ext uri="{FF2B5EF4-FFF2-40B4-BE49-F238E27FC236}">
                <a16:creationId xmlns:a16="http://schemas.microsoft.com/office/drawing/2014/main" id="{B740AC63-2D93-1FD8-29D6-0BEEF76EB016}"/>
              </a:ext>
            </a:extLst>
          </p:cNvPr>
          <p:cNvSpPr/>
          <p:nvPr/>
        </p:nvSpPr>
        <p:spPr>
          <a:xfrm>
            <a:off x="7938312" y="2288314"/>
            <a:ext cx="1541355" cy="559633"/>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Roboto Medium" pitchFamily="2" charset="0"/>
                <a:ea typeface="Roboto Medium" pitchFamily="2" charset="0"/>
              </a:rPr>
              <a:t>Sarcopenia</a:t>
            </a:r>
            <a:endParaRPr lang="en-US" i="1" dirty="0">
              <a:solidFill>
                <a:schemeClr val="tx1"/>
              </a:solidFill>
              <a:latin typeface="Roboto Medium" pitchFamily="2" charset="0"/>
              <a:ea typeface="Roboto Medium" pitchFamily="2" charset="0"/>
            </a:endParaRPr>
          </a:p>
        </p:txBody>
      </p:sp>
      <p:pic>
        <p:nvPicPr>
          <p:cNvPr id="16" name="Immagine 15" descr="Immagine che contiene Elementi grafici, Carattere, simbolo, logo&#10;&#10;Descrizione generata automaticamente">
            <a:extLst>
              <a:ext uri="{FF2B5EF4-FFF2-40B4-BE49-F238E27FC236}">
                <a16:creationId xmlns:a16="http://schemas.microsoft.com/office/drawing/2014/main" id="{3D3B5C08-8C4E-E9BC-A4D9-A31299236AFC}"/>
              </a:ext>
            </a:extLst>
          </p:cNvPr>
          <p:cNvPicPr>
            <a:picLocks noChangeAspect="1"/>
          </p:cNvPicPr>
          <p:nvPr/>
        </p:nvPicPr>
        <p:blipFill>
          <a:blip r:embed="rId6"/>
          <a:stretch>
            <a:fillRect/>
          </a:stretch>
        </p:blipFill>
        <p:spPr>
          <a:xfrm rot="2719358">
            <a:off x="7425286" y="1928790"/>
            <a:ext cx="733876" cy="733876"/>
          </a:xfrm>
          <a:prstGeom prst="rect">
            <a:avLst/>
          </a:prstGeom>
        </p:spPr>
      </p:pic>
      <p:pic>
        <p:nvPicPr>
          <p:cNvPr id="21" name="Immagine 20" descr="Immagine che contiene testo, schermata, linea, Diagramma&#10;&#10;Descrizione generata automaticamente">
            <a:extLst>
              <a:ext uri="{FF2B5EF4-FFF2-40B4-BE49-F238E27FC236}">
                <a16:creationId xmlns:a16="http://schemas.microsoft.com/office/drawing/2014/main" id="{60CD6B39-9ED1-1642-894D-F67D18E94461}"/>
              </a:ext>
            </a:extLst>
          </p:cNvPr>
          <p:cNvPicPr>
            <a:picLocks noChangeAspect="1"/>
          </p:cNvPicPr>
          <p:nvPr/>
        </p:nvPicPr>
        <p:blipFill>
          <a:blip r:embed="rId7"/>
          <a:stretch>
            <a:fillRect/>
          </a:stretch>
        </p:blipFill>
        <p:spPr>
          <a:xfrm>
            <a:off x="6177558" y="3776959"/>
            <a:ext cx="5745999" cy="2416364"/>
          </a:xfrm>
          <a:prstGeom prst="rect">
            <a:avLst/>
          </a:prstGeom>
        </p:spPr>
      </p:pic>
      <p:pic>
        <p:nvPicPr>
          <p:cNvPr id="23" name="Immagine 22" descr="Immagine che contiene diagramma, linea, Diagramma, testo&#10;&#10;Descrizione generata automaticamente">
            <a:extLst>
              <a:ext uri="{FF2B5EF4-FFF2-40B4-BE49-F238E27FC236}">
                <a16:creationId xmlns:a16="http://schemas.microsoft.com/office/drawing/2014/main" id="{2591A723-AF4E-9A68-2328-098A4879BE52}"/>
              </a:ext>
            </a:extLst>
          </p:cNvPr>
          <p:cNvPicPr>
            <a:picLocks noChangeAspect="1"/>
          </p:cNvPicPr>
          <p:nvPr/>
        </p:nvPicPr>
        <p:blipFill>
          <a:blip r:embed="rId8"/>
          <a:stretch>
            <a:fillRect/>
          </a:stretch>
        </p:blipFill>
        <p:spPr>
          <a:xfrm>
            <a:off x="5612778" y="3300607"/>
            <a:ext cx="3238500" cy="3263900"/>
          </a:xfrm>
          <a:prstGeom prst="rect">
            <a:avLst/>
          </a:prstGeom>
        </p:spPr>
      </p:pic>
      <p:pic>
        <p:nvPicPr>
          <p:cNvPr id="25" name="Immagine 24" descr="Immagine che contiene testo, diagramma, linea, Diagramma&#10;&#10;Descrizione generata automaticamente">
            <a:extLst>
              <a:ext uri="{FF2B5EF4-FFF2-40B4-BE49-F238E27FC236}">
                <a16:creationId xmlns:a16="http://schemas.microsoft.com/office/drawing/2014/main" id="{7D30063C-8915-4A83-D8EC-FF7F387EF93E}"/>
              </a:ext>
            </a:extLst>
          </p:cNvPr>
          <p:cNvPicPr>
            <a:picLocks noChangeAspect="1"/>
          </p:cNvPicPr>
          <p:nvPr/>
        </p:nvPicPr>
        <p:blipFill>
          <a:blip r:embed="rId9"/>
          <a:srcRect l="15031" t="1702" r="10725"/>
          <a:stretch/>
        </p:blipFill>
        <p:spPr>
          <a:xfrm>
            <a:off x="8851278" y="3492594"/>
            <a:ext cx="3271823" cy="2746447"/>
          </a:xfrm>
          <a:prstGeom prst="rect">
            <a:avLst/>
          </a:prstGeom>
        </p:spPr>
      </p:pic>
      <p:sp>
        <p:nvSpPr>
          <p:cNvPr id="27" name="Rectangle: Rounded Corners 5">
            <a:extLst>
              <a:ext uri="{FF2B5EF4-FFF2-40B4-BE49-F238E27FC236}">
                <a16:creationId xmlns:a16="http://schemas.microsoft.com/office/drawing/2014/main" id="{10A6C5EF-DC84-1CAB-D62C-994803B4A65D}"/>
              </a:ext>
            </a:extLst>
          </p:cNvPr>
          <p:cNvSpPr/>
          <p:nvPr/>
        </p:nvSpPr>
        <p:spPr>
          <a:xfrm>
            <a:off x="9716512" y="2857124"/>
            <a:ext cx="1541355" cy="559633"/>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Roboto Medium" pitchFamily="2" charset="0"/>
                <a:ea typeface="Roboto Medium" pitchFamily="2" charset="0"/>
              </a:rPr>
              <a:t>Survival</a:t>
            </a:r>
            <a:endParaRPr lang="en-US" i="1" dirty="0">
              <a:solidFill>
                <a:schemeClr val="tx1"/>
              </a:solidFill>
              <a:latin typeface="Roboto Medium" pitchFamily="2" charset="0"/>
              <a:ea typeface="Roboto Medium" pitchFamily="2" charset="0"/>
            </a:endParaRPr>
          </a:p>
        </p:txBody>
      </p:sp>
      <p:pic>
        <p:nvPicPr>
          <p:cNvPr id="26" name="Immagine 25" descr="Immagine che contiene Elementi grafici, Carattere, simbolo, logo&#10;&#10;Descrizione generata automaticamente">
            <a:extLst>
              <a:ext uri="{FF2B5EF4-FFF2-40B4-BE49-F238E27FC236}">
                <a16:creationId xmlns:a16="http://schemas.microsoft.com/office/drawing/2014/main" id="{51EB5299-86CF-E046-A58F-5900BB929C3A}"/>
              </a:ext>
            </a:extLst>
          </p:cNvPr>
          <p:cNvPicPr>
            <a:picLocks noChangeAspect="1"/>
          </p:cNvPicPr>
          <p:nvPr/>
        </p:nvPicPr>
        <p:blipFill>
          <a:blip r:embed="rId6"/>
          <a:stretch>
            <a:fillRect/>
          </a:stretch>
        </p:blipFill>
        <p:spPr>
          <a:xfrm rot="2719358">
            <a:off x="9195469" y="2500145"/>
            <a:ext cx="733876" cy="733876"/>
          </a:xfrm>
          <a:prstGeom prst="rect">
            <a:avLst/>
          </a:prstGeom>
        </p:spPr>
      </p:pic>
      <p:pic>
        <p:nvPicPr>
          <p:cNvPr id="28" name="Picture 4">
            <a:extLst>
              <a:ext uri="{FF2B5EF4-FFF2-40B4-BE49-F238E27FC236}">
                <a16:creationId xmlns:a16="http://schemas.microsoft.com/office/drawing/2014/main" id="{2056D53A-7379-4341-3BCA-6D3104C2FDA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037946" y="1300146"/>
            <a:ext cx="2001410" cy="118579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 name="CasellaDiTesto 29">
            <a:extLst>
              <a:ext uri="{FF2B5EF4-FFF2-40B4-BE49-F238E27FC236}">
                <a16:creationId xmlns:a16="http://schemas.microsoft.com/office/drawing/2014/main" id="{6C92D802-9714-C156-3B29-1D4ACAD6A026}"/>
              </a:ext>
            </a:extLst>
          </p:cNvPr>
          <p:cNvSpPr txBox="1"/>
          <p:nvPr/>
        </p:nvSpPr>
        <p:spPr>
          <a:xfrm>
            <a:off x="7935079" y="2898848"/>
            <a:ext cx="1541356" cy="348464"/>
          </a:xfrm>
          <a:prstGeom prst="roundRect">
            <a:avLst/>
          </a:prstGeom>
          <a:noFill/>
          <a:ln>
            <a:solidFill>
              <a:schemeClr val="accent6">
                <a:lumMod val="40000"/>
                <a:lumOff val="60000"/>
              </a:schemeClr>
            </a:solidFill>
          </a:ln>
        </p:spPr>
        <p:txBody>
          <a:bodyPr wrap="square">
            <a:spAutoFit/>
          </a:bodyPr>
          <a:lstStyle/>
          <a:p>
            <a:pPr algn="ctr">
              <a:lnSpc>
                <a:spcPct val="110000"/>
              </a:lnSpc>
              <a:buClrTx/>
              <a:buFontTx/>
              <a:buNone/>
            </a:pPr>
            <a:r>
              <a:rPr lang="en-GB" altLang="it-IT" sz="1400" dirty="0" err="1">
                <a:latin typeface="Roboto Light" pitchFamily="2" charset="0"/>
                <a:ea typeface="Roboto Light" pitchFamily="2" charset="0"/>
                <a:cs typeface="Arial" panose="020B0604020202020204" pitchFamily="34" charset="0"/>
              </a:rPr>
              <a:t>φ</a:t>
            </a:r>
            <a:r>
              <a:rPr lang="en-GB" altLang="it-IT" sz="1400" dirty="0">
                <a:latin typeface="Roboto Light" pitchFamily="2" charset="0"/>
                <a:ea typeface="Roboto Light" pitchFamily="2" charset="0"/>
              </a:rPr>
              <a:t> &lt; 5° (4.4 -6.2°) </a:t>
            </a:r>
          </a:p>
        </p:txBody>
      </p:sp>
      <p:sp>
        <p:nvSpPr>
          <p:cNvPr id="9" name="CasellaDiTesto 8">
            <a:extLst>
              <a:ext uri="{FF2B5EF4-FFF2-40B4-BE49-F238E27FC236}">
                <a16:creationId xmlns:a16="http://schemas.microsoft.com/office/drawing/2014/main" id="{22237095-3EB2-7F8B-6F73-DA0F81B47245}"/>
              </a:ext>
            </a:extLst>
          </p:cNvPr>
          <p:cNvSpPr txBox="1"/>
          <p:nvPr/>
        </p:nvSpPr>
        <p:spPr>
          <a:xfrm>
            <a:off x="7980287" y="3445642"/>
            <a:ext cx="754374" cy="246221"/>
          </a:xfrm>
          <a:prstGeom prst="rect">
            <a:avLst/>
          </a:prstGeom>
          <a:noFill/>
        </p:spPr>
        <p:txBody>
          <a:bodyPr wrap="square">
            <a:spAutoFit/>
          </a:bodyPr>
          <a:lstStyle/>
          <a:p>
            <a:r>
              <a:rPr lang="it-IT" sz="1000" dirty="0" err="1">
                <a:effectLst/>
                <a:latin typeface="Roboto Light" pitchFamily="2" charset="0"/>
                <a:ea typeface="Roboto Light" pitchFamily="2" charset="0"/>
              </a:rPr>
              <a:t>oncologic</a:t>
            </a:r>
            <a:endParaRPr lang="it-IT" sz="1000" dirty="0">
              <a:effectLst/>
              <a:latin typeface="Roboto Light" pitchFamily="2" charset="0"/>
              <a:ea typeface="Roboto Light" pitchFamily="2" charset="0"/>
            </a:endParaRPr>
          </a:p>
        </p:txBody>
      </p:sp>
      <p:sp>
        <p:nvSpPr>
          <p:cNvPr id="10" name="CasellaDiTesto 9">
            <a:extLst>
              <a:ext uri="{FF2B5EF4-FFF2-40B4-BE49-F238E27FC236}">
                <a16:creationId xmlns:a16="http://schemas.microsoft.com/office/drawing/2014/main" id="{0F8A6DC2-7A2D-60C8-1043-877420DA3C7A}"/>
              </a:ext>
            </a:extLst>
          </p:cNvPr>
          <p:cNvSpPr txBox="1"/>
          <p:nvPr/>
        </p:nvSpPr>
        <p:spPr>
          <a:xfrm>
            <a:off x="11434451" y="5891673"/>
            <a:ext cx="754374" cy="246221"/>
          </a:xfrm>
          <a:prstGeom prst="rect">
            <a:avLst/>
          </a:prstGeom>
          <a:noFill/>
        </p:spPr>
        <p:txBody>
          <a:bodyPr wrap="square">
            <a:spAutoFit/>
          </a:bodyPr>
          <a:lstStyle/>
          <a:p>
            <a:r>
              <a:rPr lang="it-IT" sz="1000" dirty="0" err="1">
                <a:effectLst/>
                <a:latin typeface="Roboto Light" pitchFamily="2" charset="0"/>
                <a:ea typeface="Roboto Light" pitchFamily="2" charset="0"/>
              </a:rPr>
              <a:t>geriatric</a:t>
            </a:r>
            <a:endParaRPr lang="it-IT" sz="1000" dirty="0">
              <a:effectLst/>
              <a:latin typeface="Roboto Light" pitchFamily="2" charset="0"/>
              <a:ea typeface="Roboto Light" pitchFamily="2" charset="0"/>
            </a:endParaRPr>
          </a:p>
        </p:txBody>
      </p:sp>
    </p:spTree>
    <p:extLst>
      <p:ext uri="{BB962C8B-B14F-4D97-AF65-F5344CB8AC3E}">
        <p14:creationId xmlns:p14="http://schemas.microsoft.com/office/powerpoint/2010/main" val="36111402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4E14DC-B516-A8AF-F1BD-E02E574EB45C}"/>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435AA7D2-A067-4BF3-3AB9-D61FA67AD244}"/>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56E746E4-48A7-6406-4E5E-4211B8CD4EC1}"/>
              </a:ext>
            </a:extLst>
          </p:cNvPr>
          <p:cNvSpPr/>
          <p:nvPr/>
        </p:nvSpPr>
        <p:spPr>
          <a:xfrm>
            <a:off x="719487" y="1324350"/>
            <a:ext cx="1408251"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BIA</a:t>
            </a:r>
          </a:p>
        </p:txBody>
      </p:sp>
      <p:sp>
        <p:nvSpPr>
          <p:cNvPr id="14" name="Rectangle 6">
            <a:extLst>
              <a:ext uri="{FF2B5EF4-FFF2-40B4-BE49-F238E27FC236}">
                <a16:creationId xmlns:a16="http://schemas.microsoft.com/office/drawing/2014/main" id="{9D03770F-DC80-20FB-F782-455BAE3F33A0}"/>
              </a:ext>
            </a:extLst>
          </p:cNvPr>
          <p:cNvSpPr>
            <a:spLocks noChangeArrowheads="1"/>
          </p:cNvSpPr>
          <p:nvPr/>
        </p:nvSpPr>
        <p:spPr bwMode="auto">
          <a:xfrm>
            <a:off x="7524235" y="6574626"/>
            <a:ext cx="4664590" cy="276999"/>
          </a:xfrm>
          <a:prstGeom prst="rect">
            <a:avLst/>
          </a:prstGeom>
          <a:noFill/>
        </p:spPr>
        <p:txBody>
          <a:bodyPr wrap="square" rtlCol="0">
            <a:spAutoFit/>
          </a:bodyPr>
          <a:lstStyle/>
          <a:p>
            <a:pPr algn="r" defTabSz="914400">
              <a:defRPr/>
            </a:pPr>
            <a:r>
              <a:rPr lang="it-IT" altLang="it-IT" sz="1200" i="1" dirty="0">
                <a:latin typeface="Roboto Thin" pitchFamily="2" charset="0"/>
                <a:ea typeface="Roboto Thin" pitchFamily="2" charset="0"/>
              </a:rPr>
              <a:t>Cereda et al, ESMO Open 2024</a:t>
            </a:r>
          </a:p>
        </p:txBody>
      </p:sp>
      <p:pic>
        <p:nvPicPr>
          <p:cNvPr id="3" name="Immagine 2">
            <a:extLst>
              <a:ext uri="{FF2B5EF4-FFF2-40B4-BE49-F238E27FC236}">
                <a16:creationId xmlns:a16="http://schemas.microsoft.com/office/drawing/2014/main" id="{853CA844-782A-F2B8-B108-B5E3F5C7635B}"/>
              </a:ext>
            </a:extLst>
          </p:cNvPr>
          <p:cNvPicPr>
            <a:picLocks noChangeAspect="1"/>
          </p:cNvPicPr>
          <p:nvPr/>
        </p:nvPicPr>
        <p:blipFill>
          <a:blip r:embed="rId4"/>
          <a:srcRect t="-2" b="15784"/>
          <a:stretch/>
        </p:blipFill>
        <p:spPr>
          <a:xfrm>
            <a:off x="7634559" y="141353"/>
            <a:ext cx="4232384" cy="2076794"/>
          </a:xfrm>
          <a:prstGeom prst="rect">
            <a:avLst/>
          </a:prstGeom>
        </p:spPr>
      </p:pic>
      <p:pic>
        <p:nvPicPr>
          <p:cNvPr id="6" name="Immagine 5" descr="Immagine che contiene testo, diagramma, linea, Diagramma&#10;&#10;Descrizione generata automaticamente">
            <a:extLst>
              <a:ext uri="{FF2B5EF4-FFF2-40B4-BE49-F238E27FC236}">
                <a16:creationId xmlns:a16="http://schemas.microsoft.com/office/drawing/2014/main" id="{5871E924-1F6E-9C65-3C91-7393798376C7}"/>
              </a:ext>
            </a:extLst>
          </p:cNvPr>
          <p:cNvPicPr>
            <a:picLocks noChangeAspect="1"/>
          </p:cNvPicPr>
          <p:nvPr/>
        </p:nvPicPr>
        <p:blipFill>
          <a:blip r:embed="rId5"/>
          <a:srcRect b="13652"/>
          <a:stretch/>
        </p:blipFill>
        <p:spPr>
          <a:xfrm>
            <a:off x="7694918" y="2270081"/>
            <a:ext cx="4323224" cy="2123269"/>
          </a:xfrm>
          <a:prstGeom prst="rect">
            <a:avLst/>
          </a:prstGeom>
        </p:spPr>
      </p:pic>
      <p:pic>
        <p:nvPicPr>
          <p:cNvPr id="8" name="Immagine 7" descr="Immagine che contiene testo, diagramma, linea, Diagramma&#10;&#10;Descrizione generata automaticamente">
            <a:extLst>
              <a:ext uri="{FF2B5EF4-FFF2-40B4-BE49-F238E27FC236}">
                <a16:creationId xmlns:a16="http://schemas.microsoft.com/office/drawing/2014/main" id="{2DFE3D70-CAD9-63A1-AF9C-300B88A098F0}"/>
              </a:ext>
            </a:extLst>
          </p:cNvPr>
          <p:cNvPicPr>
            <a:picLocks noChangeAspect="1"/>
          </p:cNvPicPr>
          <p:nvPr/>
        </p:nvPicPr>
        <p:blipFill>
          <a:blip r:embed="rId6"/>
          <a:srcRect b="13197"/>
          <a:stretch/>
        </p:blipFill>
        <p:spPr>
          <a:xfrm>
            <a:off x="7634559" y="4419575"/>
            <a:ext cx="4274484" cy="2134454"/>
          </a:xfrm>
          <a:prstGeom prst="rect">
            <a:avLst/>
          </a:prstGeom>
        </p:spPr>
      </p:pic>
      <p:sp>
        <p:nvSpPr>
          <p:cNvPr id="10" name="CasellaDiTesto 9">
            <a:extLst>
              <a:ext uri="{FF2B5EF4-FFF2-40B4-BE49-F238E27FC236}">
                <a16:creationId xmlns:a16="http://schemas.microsoft.com/office/drawing/2014/main" id="{68DD1F8C-76E4-5A86-D24A-5E6623EE9CA1}"/>
              </a:ext>
            </a:extLst>
          </p:cNvPr>
          <p:cNvSpPr txBox="1"/>
          <p:nvPr/>
        </p:nvSpPr>
        <p:spPr>
          <a:xfrm>
            <a:off x="719487" y="2382818"/>
            <a:ext cx="6104020" cy="1859958"/>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it-IT"/>
            </a:defPPr>
            <a:lvl1pPr algn="ctr">
              <a:defRPr sz="1600">
                <a:latin typeface="Roboto Medium" pitchFamily="2" charset="0"/>
                <a:ea typeface="Roboto Medium"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85750" indent="-285750" algn="l">
              <a:buFont typeface="Arial" panose="020B0604020202020204" pitchFamily="34" charset="0"/>
              <a:buChar char="•"/>
            </a:pPr>
            <a:r>
              <a:rPr lang="en-US" sz="2000" dirty="0">
                <a:solidFill>
                  <a:schemeClr val="tx1"/>
                </a:solidFill>
                <a:latin typeface="Roboto Light" pitchFamily="2" charset="0"/>
                <a:ea typeface="Roboto Light" pitchFamily="2" charset="0"/>
              </a:rPr>
              <a:t>All BIA-derived body composition parameters were independently associated with death</a:t>
            </a:r>
          </a:p>
          <a:p>
            <a:pPr marL="285750" indent="-285750" algn="l">
              <a:buFont typeface="Arial" panose="020B0604020202020204" pitchFamily="34" charset="0"/>
              <a:buChar char="•"/>
            </a:pPr>
            <a:endParaRPr lang="en-US" sz="2000" dirty="0">
              <a:solidFill>
                <a:schemeClr val="tx1"/>
              </a:solidFill>
              <a:latin typeface="Roboto Light" pitchFamily="2" charset="0"/>
              <a:ea typeface="Roboto Light" pitchFamily="2" charset="0"/>
            </a:endParaRPr>
          </a:p>
          <a:p>
            <a:pPr marL="285750" indent="-285750" algn="l">
              <a:buFont typeface="Arial" panose="020B0604020202020204" pitchFamily="34" charset="0"/>
              <a:buChar char="•"/>
            </a:pPr>
            <a:r>
              <a:rPr lang="en-US" sz="2000" dirty="0">
                <a:solidFill>
                  <a:schemeClr val="tx1"/>
                </a:solidFill>
                <a:latin typeface="Roboto Light" pitchFamily="2" charset="0"/>
                <a:ea typeface="Roboto Light" pitchFamily="2" charset="0"/>
              </a:rPr>
              <a:t>All parameters, but SPA the most (OR 6.37), independently associated with dose-limiting toxicity</a:t>
            </a:r>
          </a:p>
        </p:txBody>
      </p:sp>
      <p:pic>
        <p:nvPicPr>
          <p:cNvPr id="15" name="Immagine 14">
            <a:extLst>
              <a:ext uri="{FF2B5EF4-FFF2-40B4-BE49-F238E27FC236}">
                <a16:creationId xmlns:a16="http://schemas.microsoft.com/office/drawing/2014/main" id="{CFFB5E08-AE2F-A377-7806-B453AE5C8226}"/>
              </a:ext>
            </a:extLst>
          </p:cNvPr>
          <p:cNvPicPr>
            <a:picLocks noChangeAspect="1"/>
          </p:cNvPicPr>
          <p:nvPr/>
        </p:nvPicPr>
        <p:blipFill>
          <a:blip r:embed="rId7"/>
          <a:stretch>
            <a:fillRect/>
          </a:stretch>
        </p:blipFill>
        <p:spPr>
          <a:xfrm>
            <a:off x="2438074" y="1487136"/>
            <a:ext cx="4750873" cy="481446"/>
          </a:xfrm>
          <a:prstGeom prst="rect">
            <a:avLst/>
          </a:prstGeom>
          <a:ln>
            <a:solidFill>
              <a:srgbClr val="00B050"/>
            </a:solidFill>
          </a:ln>
        </p:spPr>
      </p:pic>
      <p:pic>
        <p:nvPicPr>
          <p:cNvPr id="19" name="Immagine 18" descr="Immagine che contiene testo, schermata, Carattere, numero&#10;&#10;Descrizione generata automaticamente">
            <a:extLst>
              <a:ext uri="{FF2B5EF4-FFF2-40B4-BE49-F238E27FC236}">
                <a16:creationId xmlns:a16="http://schemas.microsoft.com/office/drawing/2014/main" id="{385A0B4F-C604-68C1-4E36-9986444961E3}"/>
              </a:ext>
            </a:extLst>
          </p:cNvPr>
          <p:cNvPicPr>
            <a:picLocks noChangeAspect="1"/>
          </p:cNvPicPr>
          <p:nvPr/>
        </p:nvPicPr>
        <p:blipFill>
          <a:blip r:embed="rId8"/>
          <a:stretch>
            <a:fillRect/>
          </a:stretch>
        </p:blipFill>
        <p:spPr>
          <a:xfrm>
            <a:off x="719487" y="4593426"/>
            <a:ext cx="6502400" cy="1981200"/>
          </a:xfrm>
          <a:prstGeom prst="rect">
            <a:avLst/>
          </a:prstGeom>
        </p:spPr>
      </p:pic>
      <p:sp>
        <p:nvSpPr>
          <p:cNvPr id="20" name="Rectangle: Rounded Corners 5">
            <a:extLst>
              <a:ext uri="{FF2B5EF4-FFF2-40B4-BE49-F238E27FC236}">
                <a16:creationId xmlns:a16="http://schemas.microsoft.com/office/drawing/2014/main" id="{08138FD5-6657-2280-768E-21D009AD0A9E}"/>
              </a:ext>
            </a:extLst>
          </p:cNvPr>
          <p:cNvSpPr/>
          <p:nvPr/>
        </p:nvSpPr>
        <p:spPr>
          <a:xfrm>
            <a:off x="2613766" y="3962374"/>
            <a:ext cx="4399487" cy="914401"/>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accent5">
                    <a:lumMod val="75000"/>
                  </a:schemeClr>
                </a:solidFill>
                <a:latin typeface="Roboto Medium" pitchFamily="2" charset="0"/>
                <a:ea typeface="Roboto Medium" pitchFamily="2" charset="0"/>
              </a:rPr>
              <a:t>Therapeutic results</a:t>
            </a:r>
          </a:p>
        </p:txBody>
      </p:sp>
      <p:sp>
        <p:nvSpPr>
          <p:cNvPr id="5" name="Rettangolo 4">
            <a:extLst>
              <a:ext uri="{FF2B5EF4-FFF2-40B4-BE49-F238E27FC236}">
                <a16:creationId xmlns:a16="http://schemas.microsoft.com/office/drawing/2014/main" id="{1F812724-2B10-0013-0880-267F3283DA64}"/>
              </a:ext>
            </a:extLst>
          </p:cNvPr>
          <p:cNvSpPr/>
          <p:nvPr/>
        </p:nvSpPr>
        <p:spPr>
          <a:xfrm>
            <a:off x="3092124" y="5609463"/>
            <a:ext cx="878563" cy="232474"/>
          </a:xfrm>
          <a:prstGeom prst="rect">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sp>
        <p:nvSpPr>
          <p:cNvPr id="7" name="CasellaDiTesto 6">
            <a:extLst>
              <a:ext uri="{FF2B5EF4-FFF2-40B4-BE49-F238E27FC236}">
                <a16:creationId xmlns:a16="http://schemas.microsoft.com/office/drawing/2014/main" id="{508B6A46-5BE2-5547-C794-DFD99076FD28}"/>
              </a:ext>
            </a:extLst>
          </p:cNvPr>
          <p:cNvSpPr txBox="1"/>
          <p:nvPr/>
        </p:nvSpPr>
        <p:spPr>
          <a:xfrm>
            <a:off x="761613" y="5109550"/>
            <a:ext cx="754374" cy="246221"/>
          </a:xfrm>
          <a:prstGeom prst="rect">
            <a:avLst/>
          </a:prstGeom>
          <a:noFill/>
        </p:spPr>
        <p:txBody>
          <a:bodyPr wrap="square">
            <a:spAutoFit/>
          </a:bodyPr>
          <a:lstStyle/>
          <a:p>
            <a:r>
              <a:rPr lang="it-IT" sz="1000" dirty="0">
                <a:effectLst/>
                <a:latin typeface="Roboto Light" pitchFamily="2" charset="0"/>
                <a:ea typeface="Roboto Light" pitchFamily="2" charset="0"/>
              </a:rPr>
              <a:t>640 </a:t>
            </a:r>
            <a:r>
              <a:rPr lang="it-IT" sz="1000" dirty="0" err="1">
                <a:effectLst/>
                <a:latin typeface="Roboto Light" pitchFamily="2" charset="0"/>
                <a:ea typeface="Roboto Light" pitchFamily="2" charset="0"/>
              </a:rPr>
              <a:t>pts</a:t>
            </a:r>
            <a:endParaRPr lang="it-IT" sz="1000" dirty="0">
              <a:effectLst/>
              <a:latin typeface="Roboto Light" pitchFamily="2" charset="0"/>
              <a:ea typeface="Roboto Light" pitchFamily="2" charset="0"/>
            </a:endParaRPr>
          </a:p>
        </p:txBody>
      </p:sp>
    </p:spTree>
    <p:extLst>
      <p:ext uri="{BB962C8B-B14F-4D97-AF65-F5344CB8AC3E}">
        <p14:creationId xmlns:p14="http://schemas.microsoft.com/office/powerpoint/2010/main" val="42809412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9845D-B53F-99B4-F8CA-C23D9BEF1F9F}"/>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12506CFA-7B91-4A6C-F80B-08B066122F7D}"/>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3A0EB467-6D48-2A6D-AB5A-5FD6FF1C35E1}"/>
              </a:ext>
            </a:extLst>
          </p:cNvPr>
          <p:cNvSpPr/>
          <p:nvPr/>
        </p:nvSpPr>
        <p:spPr>
          <a:xfrm>
            <a:off x="719487" y="1324350"/>
            <a:ext cx="2350284"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Ultrasound</a:t>
            </a:r>
          </a:p>
        </p:txBody>
      </p:sp>
      <p:sp>
        <p:nvSpPr>
          <p:cNvPr id="13" name="CasellaDiTesto 12">
            <a:extLst>
              <a:ext uri="{FF2B5EF4-FFF2-40B4-BE49-F238E27FC236}">
                <a16:creationId xmlns:a16="http://schemas.microsoft.com/office/drawing/2014/main" id="{63E7FE6F-4961-F9BB-6B43-66F75596D232}"/>
              </a:ext>
            </a:extLst>
          </p:cNvPr>
          <p:cNvSpPr txBox="1"/>
          <p:nvPr/>
        </p:nvSpPr>
        <p:spPr>
          <a:xfrm>
            <a:off x="790678" y="3923877"/>
            <a:ext cx="2154857" cy="88661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it-IT"/>
            </a:defPPr>
            <a:lvl1pPr algn="ctr">
              <a:defRPr sz="1600">
                <a:latin typeface="Roboto Medium" pitchFamily="2" charset="0"/>
                <a:ea typeface="Roboto Medium"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tx1"/>
                </a:solidFill>
                <a:latin typeface="Roboto Light" pitchFamily="2" charset="0"/>
                <a:ea typeface="Roboto Light" pitchFamily="2" charset="0"/>
              </a:rPr>
              <a:t>Muscle thickness</a:t>
            </a:r>
          </a:p>
          <a:p>
            <a:r>
              <a:rPr lang="en-US" dirty="0">
                <a:solidFill>
                  <a:schemeClr val="tx1"/>
                </a:solidFill>
                <a:latin typeface="Roboto Light" pitchFamily="2" charset="0"/>
                <a:ea typeface="Roboto Light" pitchFamily="2" charset="0"/>
              </a:rPr>
              <a:t>Cross-sectional area</a:t>
            </a:r>
          </a:p>
        </p:txBody>
      </p:sp>
      <p:sp>
        <p:nvSpPr>
          <p:cNvPr id="14" name="Rectangle 6">
            <a:extLst>
              <a:ext uri="{FF2B5EF4-FFF2-40B4-BE49-F238E27FC236}">
                <a16:creationId xmlns:a16="http://schemas.microsoft.com/office/drawing/2014/main" id="{3B96567B-7462-8BBD-875A-AF862A7EC126}"/>
              </a:ext>
            </a:extLst>
          </p:cNvPr>
          <p:cNvSpPr>
            <a:spLocks noChangeArrowheads="1"/>
          </p:cNvSpPr>
          <p:nvPr/>
        </p:nvSpPr>
        <p:spPr bwMode="auto">
          <a:xfrm>
            <a:off x="7524235" y="6247212"/>
            <a:ext cx="4664590" cy="646331"/>
          </a:xfrm>
          <a:prstGeom prst="rect">
            <a:avLst/>
          </a:prstGeom>
          <a:noFill/>
        </p:spPr>
        <p:txBody>
          <a:bodyPr wrap="square" rtlCol="0">
            <a:spAutoFit/>
          </a:bodyPr>
          <a:lstStyle/>
          <a:p>
            <a:pPr algn="r" defTabSz="914400">
              <a:defRPr/>
            </a:pPr>
            <a:r>
              <a:rPr lang="it-IT" sz="1200" i="1" dirty="0">
                <a:latin typeface="Roboto Thin" pitchFamily="2" charset="0"/>
                <a:ea typeface="Roboto Thin" pitchFamily="2" charset="0"/>
              </a:rPr>
              <a:t>Kokura et al, </a:t>
            </a:r>
            <a:r>
              <a:rPr lang="it-IT" sz="1200" i="1" dirty="0" err="1">
                <a:latin typeface="Roboto Thin" pitchFamily="2" charset="0"/>
                <a:ea typeface="Roboto Thin" pitchFamily="2" charset="0"/>
              </a:rPr>
              <a:t>Clin</a:t>
            </a:r>
            <a:r>
              <a:rPr lang="it-IT" sz="1200" i="1" dirty="0">
                <a:latin typeface="Roboto Thin" pitchFamily="2" charset="0"/>
                <a:ea typeface="Roboto Thin" pitchFamily="2" charset="0"/>
              </a:rPr>
              <a:t> </a:t>
            </a:r>
            <a:r>
              <a:rPr lang="it-IT" sz="1200" i="1" dirty="0" err="1">
                <a:latin typeface="Roboto Thin" pitchFamily="2" charset="0"/>
                <a:ea typeface="Roboto Thin" pitchFamily="2" charset="0"/>
              </a:rPr>
              <a:t>Nutr</a:t>
            </a:r>
            <a:r>
              <a:rPr lang="it-IT" sz="1200" i="1" dirty="0">
                <a:latin typeface="Roboto Thin" pitchFamily="2" charset="0"/>
                <a:ea typeface="Roboto Thin" pitchFamily="2" charset="0"/>
              </a:rPr>
              <a:t> ESPEN 2023</a:t>
            </a:r>
          </a:p>
          <a:p>
            <a:pPr algn="r" defTabSz="914400">
              <a:defRPr/>
            </a:pPr>
            <a:r>
              <a:rPr lang="it-IT" sz="1200" i="1" dirty="0">
                <a:latin typeface="Roboto Thin" pitchFamily="2" charset="0"/>
                <a:ea typeface="Roboto Thin" pitchFamily="2" charset="0"/>
              </a:rPr>
              <a:t>Marin Baselga et al, </a:t>
            </a:r>
            <a:r>
              <a:rPr lang="it-IT" sz="1200" i="1" dirty="0" err="1">
                <a:latin typeface="Roboto Thin" pitchFamily="2" charset="0"/>
                <a:ea typeface="Roboto Thin" pitchFamily="2" charset="0"/>
              </a:rPr>
              <a:t>Intern</a:t>
            </a:r>
            <a:r>
              <a:rPr lang="it-IT" sz="1200" i="1" dirty="0">
                <a:latin typeface="Roboto Thin" pitchFamily="2" charset="0"/>
                <a:ea typeface="Roboto Thin" pitchFamily="2" charset="0"/>
              </a:rPr>
              <a:t> </a:t>
            </a:r>
            <a:r>
              <a:rPr lang="it-IT" sz="1200" i="1" dirty="0" err="1">
                <a:latin typeface="Roboto Thin" pitchFamily="2" charset="0"/>
                <a:ea typeface="Roboto Thin" pitchFamily="2" charset="0"/>
              </a:rPr>
              <a:t>Emerg</a:t>
            </a:r>
            <a:r>
              <a:rPr lang="it-IT" sz="1200" i="1" dirty="0">
                <a:latin typeface="Roboto Thin" pitchFamily="2" charset="0"/>
                <a:ea typeface="Roboto Thin" pitchFamily="2" charset="0"/>
              </a:rPr>
              <a:t> </a:t>
            </a:r>
            <a:r>
              <a:rPr lang="it-IT" sz="1200" i="1" dirty="0" err="1">
                <a:latin typeface="Roboto Thin" pitchFamily="2" charset="0"/>
                <a:ea typeface="Roboto Thin" pitchFamily="2" charset="0"/>
              </a:rPr>
              <a:t>Med</a:t>
            </a:r>
            <a:r>
              <a:rPr lang="it-IT" sz="1200" i="1" dirty="0">
                <a:latin typeface="Roboto Thin" pitchFamily="2" charset="0"/>
                <a:ea typeface="Roboto Thin" pitchFamily="2" charset="0"/>
              </a:rPr>
              <a:t>. 2025</a:t>
            </a:r>
          </a:p>
          <a:p>
            <a:pPr algn="r" defTabSz="914400">
              <a:defRPr/>
            </a:pPr>
            <a:r>
              <a:rPr lang="it-IT" sz="1200" i="1" dirty="0">
                <a:latin typeface="Roboto Thin" pitchFamily="2" charset="0"/>
                <a:ea typeface="Roboto Thin" pitchFamily="2" charset="0"/>
              </a:rPr>
              <a:t>Lopez-Gomez et al, </a:t>
            </a:r>
            <a:r>
              <a:rPr lang="it-IT" sz="1200" i="1" dirty="0" err="1">
                <a:latin typeface="Roboto Thin" pitchFamily="2" charset="0"/>
                <a:ea typeface="Roboto Thin" pitchFamily="2" charset="0"/>
              </a:rPr>
              <a:t>Nutrients</a:t>
            </a:r>
            <a:r>
              <a:rPr lang="it-IT" sz="1200" i="1" dirty="0">
                <a:latin typeface="Roboto Thin" pitchFamily="2" charset="0"/>
                <a:ea typeface="Roboto Thin" pitchFamily="2" charset="0"/>
              </a:rPr>
              <a:t> 2023</a:t>
            </a:r>
          </a:p>
        </p:txBody>
      </p:sp>
      <p:sp>
        <p:nvSpPr>
          <p:cNvPr id="6" name="CasellaDiTesto 5">
            <a:extLst>
              <a:ext uri="{FF2B5EF4-FFF2-40B4-BE49-F238E27FC236}">
                <a16:creationId xmlns:a16="http://schemas.microsoft.com/office/drawing/2014/main" id="{2AAAE06A-F9D6-D002-A2D4-4A0B55EAA5AE}"/>
              </a:ext>
            </a:extLst>
          </p:cNvPr>
          <p:cNvSpPr txBox="1"/>
          <p:nvPr/>
        </p:nvSpPr>
        <p:spPr>
          <a:xfrm>
            <a:off x="5036285" y="1431932"/>
            <a:ext cx="2779851" cy="408623"/>
          </a:xfrm>
          <a:prstGeom prst="round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a:effectLst/>
                <a:latin typeface="Helvetica" pitchFamily="2" charset="0"/>
              </a:rPr>
              <a:t>Rectus femoris muscle</a:t>
            </a:r>
          </a:p>
        </p:txBody>
      </p:sp>
      <p:sp>
        <p:nvSpPr>
          <p:cNvPr id="11" name="Rectangle: Rounded Corners 5">
            <a:extLst>
              <a:ext uri="{FF2B5EF4-FFF2-40B4-BE49-F238E27FC236}">
                <a16:creationId xmlns:a16="http://schemas.microsoft.com/office/drawing/2014/main" id="{68372666-0C9C-D8F3-6F9B-6027986D9EE0}"/>
              </a:ext>
            </a:extLst>
          </p:cNvPr>
          <p:cNvSpPr/>
          <p:nvPr/>
        </p:nvSpPr>
        <p:spPr>
          <a:xfrm>
            <a:off x="827280" y="3236636"/>
            <a:ext cx="2081652" cy="559633"/>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Roboto Medium" pitchFamily="2" charset="0"/>
                <a:ea typeface="Roboto Medium" pitchFamily="2" charset="0"/>
              </a:rPr>
              <a:t>Quantitative evaluation</a:t>
            </a:r>
            <a:endParaRPr lang="en-US" i="1" dirty="0">
              <a:solidFill>
                <a:schemeClr val="tx1"/>
              </a:solidFill>
              <a:latin typeface="Roboto Medium" pitchFamily="2" charset="0"/>
              <a:ea typeface="Roboto Medium" pitchFamily="2" charset="0"/>
            </a:endParaRPr>
          </a:p>
        </p:txBody>
      </p:sp>
      <p:sp>
        <p:nvSpPr>
          <p:cNvPr id="16" name="Rectangle: Rounded Corners 5">
            <a:extLst>
              <a:ext uri="{FF2B5EF4-FFF2-40B4-BE49-F238E27FC236}">
                <a16:creationId xmlns:a16="http://schemas.microsoft.com/office/drawing/2014/main" id="{40682642-9F50-F300-02BD-9C9461550C16}"/>
              </a:ext>
            </a:extLst>
          </p:cNvPr>
          <p:cNvSpPr/>
          <p:nvPr/>
        </p:nvSpPr>
        <p:spPr>
          <a:xfrm>
            <a:off x="9635249" y="3236636"/>
            <a:ext cx="2081652" cy="559633"/>
          </a:xfrm>
          <a:prstGeom prst="round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Roboto Medium" pitchFamily="2" charset="0"/>
                <a:ea typeface="Roboto Medium" pitchFamily="2" charset="0"/>
              </a:rPr>
              <a:t>Qualitative evaluation</a:t>
            </a:r>
            <a:endParaRPr lang="en-US" i="1" dirty="0">
              <a:solidFill>
                <a:schemeClr val="tx1"/>
              </a:solidFill>
              <a:latin typeface="Roboto Medium" pitchFamily="2" charset="0"/>
              <a:ea typeface="Roboto Medium" pitchFamily="2" charset="0"/>
            </a:endParaRPr>
          </a:p>
        </p:txBody>
      </p:sp>
      <p:sp>
        <p:nvSpPr>
          <p:cNvPr id="18" name="CasellaDiTesto 17">
            <a:extLst>
              <a:ext uri="{FF2B5EF4-FFF2-40B4-BE49-F238E27FC236}">
                <a16:creationId xmlns:a16="http://schemas.microsoft.com/office/drawing/2014/main" id="{68268068-B8EC-A27E-2847-51661A6BBF9D}"/>
              </a:ext>
            </a:extLst>
          </p:cNvPr>
          <p:cNvSpPr txBox="1"/>
          <p:nvPr/>
        </p:nvSpPr>
        <p:spPr>
          <a:xfrm>
            <a:off x="9598646" y="3920844"/>
            <a:ext cx="2154857" cy="886616"/>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it-IT"/>
            </a:defPPr>
            <a:lvl1pPr algn="ctr">
              <a:defRPr sz="1600">
                <a:latin typeface="Roboto Medium" pitchFamily="2" charset="0"/>
                <a:ea typeface="Roboto Medium"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tx1"/>
                </a:solidFill>
                <a:latin typeface="Roboto Light" pitchFamily="2" charset="0"/>
                <a:ea typeface="Roboto Light" pitchFamily="2" charset="0"/>
              </a:rPr>
              <a:t>Echo-intensity </a:t>
            </a:r>
          </a:p>
          <a:p>
            <a:r>
              <a:rPr lang="en-US" dirty="0">
                <a:solidFill>
                  <a:schemeClr val="tx1"/>
                </a:solidFill>
                <a:latin typeface="Roboto Light" pitchFamily="2" charset="0"/>
                <a:ea typeface="Roboto Light" pitchFamily="2" charset="0"/>
              </a:rPr>
              <a:t>X-Y index </a:t>
            </a:r>
          </a:p>
        </p:txBody>
      </p:sp>
      <p:pic>
        <p:nvPicPr>
          <p:cNvPr id="22" name="Immagine 21">
            <a:extLst>
              <a:ext uri="{FF2B5EF4-FFF2-40B4-BE49-F238E27FC236}">
                <a16:creationId xmlns:a16="http://schemas.microsoft.com/office/drawing/2014/main" id="{9170EF1E-36E3-C063-9904-914238B4F394}"/>
              </a:ext>
            </a:extLst>
          </p:cNvPr>
          <p:cNvPicPr>
            <a:picLocks noChangeAspect="1"/>
          </p:cNvPicPr>
          <p:nvPr/>
        </p:nvPicPr>
        <p:blipFill>
          <a:blip r:embed="rId4"/>
          <a:srcRect b="4640"/>
          <a:stretch/>
        </p:blipFill>
        <p:spPr>
          <a:xfrm>
            <a:off x="3604393" y="1929851"/>
            <a:ext cx="2257392" cy="2626100"/>
          </a:xfrm>
          <a:prstGeom prst="rect">
            <a:avLst/>
          </a:prstGeom>
        </p:spPr>
      </p:pic>
      <p:pic>
        <p:nvPicPr>
          <p:cNvPr id="26" name="Immagine 25">
            <a:extLst>
              <a:ext uri="{FF2B5EF4-FFF2-40B4-BE49-F238E27FC236}">
                <a16:creationId xmlns:a16="http://schemas.microsoft.com/office/drawing/2014/main" id="{1007A2AF-1643-EA61-ADFC-BCBD68E52152}"/>
              </a:ext>
            </a:extLst>
          </p:cNvPr>
          <p:cNvPicPr>
            <a:picLocks noChangeAspect="1"/>
          </p:cNvPicPr>
          <p:nvPr/>
        </p:nvPicPr>
        <p:blipFill>
          <a:blip r:embed="rId5"/>
          <a:stretch>
            <a:fillRect/>
          </a:stretch>
        </p:blipFill>
        <p:spPr>
          <a:xfrm>
            <a:off x="5350704" y="4503632"/>
            <a:ext cx="2453054" cy="2346754"/>
          </a:xfrm>
          <a:prstGeom prst="rect">
            <a:avLst/>
          </a:prstGeom>
        </p:spPr>
      </p:pic>
      <p:pic>
        <p:nvPicPr>
          <p:cNvPr id="27" name="Immagine 26">
            <a:extLst>
              <a:ext uri="{FF2B5EF4-FFF2-40B4-BE49-F238E27FC236}">
                <a16:creationId xmlns:a16="http://schemas.microsoft.com/office/drawing/2014/main" id="{B4E08006-73A0-3913-AB67-360350D78F20}"/>
              </a:ext>
            </a:extLst>
          </p:cNvPr>
          <p:cNvPicPr>
            <a:picLocks noChangeAspect="1"/>
          </p:cNvPicPr>
          <p:nvPr/>
        </p:nvPicPr>
        <p:blipFill>
          <a:blip r:embed="rId6"/>
          <a:stretch>
            <a:fillRect/>
          </a:stretch>
        </p:blipFill>
        <p:spPr>
          <a:xfrm>
            <a:off x="6894739" y="2063259"/>
            <a:ext cx="2009091" cy="2346754"/>
          </a:xfrm>
          <a:prstGeom prst="rect">
            <a:avLst/>
          </a:prstGeom>
        </p:spPr>
      </p:pic>
    </p:spTree>
    <p:extLst>
      <p:ext uri="{BB962C8B-B14F-4D97-AF65-F5344CB8AC3E}">
        <p14:creationId xmlns:p14="http://schemas.microsoft.com/office/powerpoint/2010/main" val="24847630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134F5-2195-C8BE-0110-F5E1AFFB88EA}"/>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F0529BB2-4D29-8DB7-73E7-F39E9E2D13E9}"/>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929803CA-C90B-1E0E-F452-B2186742676B}"/>
              </a:ext>
            </a:extLst>
          </p:cNvPr>
          <p:cNvSpPr/>
          <p:nvPr/>
        </p:nvSpPr>
        <p:spPr>
          <a:xfrm>
            <a:off x="719487" y="1324350"/>
            <a:ext cx="2350284"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Ultrasound</a:t>
            </a:r>
          </a:p>
        </p:txBody>
      </p:sp>
      <p:sp>
        <p:nvSpPr>
          <p:cNvPr id="14" name="Rectangle 6">
            <a:extLst>
              <a:ext uri="{FF2B5EF4-FFF2-40B4-BE49-F238E27FC236}">
                <a16:creationId xmlns:a16="http://schemas.microsoft.com/office/drawing/2014/main" id="{B94AD1AE-D79F-1074-086C-0F9711EDB75A}"/>
              </a:ext>
            </a:extLst>
          </p:cNvPr>
          <p:cNvSpPr>
            <a:spLocks noChangeArrowheads="1"/>
          </p:cNvSpPr>
          <p:nvPr/>
        </p:nvSpPr>
        <p:spPr bwMode="auto">
          <a:xfrm>
            <a:off x="7524235" y="6581001"/>
            <a:ext cx="4664590" cy="276999"/>
          </a:xfrm>
          <a:prstGeom prst="rect">
            <a:avLst/>
          </a:prstGeom>
          <a:noFill/>
        </p:spPr>
        <p:txBody>
          <a:bodyPr wrap="square" rtlCol="0">
            <a:spAutoFit/>
          </a:bodyPr>
          <a:lstStyle/>
          <a:p>
            <a:pPr algn="r" defTabSz="914400">
              <a:defRPr/>
            </a:pPr>
            <a:r>
              <a:rPr lang="it-IT" sz="1200" i="1" dirty="0">
                <a:latin typeface="Roboto Thin" pitchFamily="2" charset="0"/>
                <a:ea typeface="Roboto Thin" pitchFamily="2" charset="0"/>
              </a:rPr>
              <a:t>Lopez-Gomez et al, </a:t>
            </a:r>
            <a:r>
              <a:rPr lang="it-IT" sz="1200" i="1" dirty="0" err="1">
                <a:latin typeface="Roboto Thin" pitchFamily="2" charset="0"/>
                <a:ea typeface="Roboto Thin" pitchFamily="2" charset="0"/>
              </a:rPr>
              <a:t>Nutrients</a:t>
            </a:r>
            <a:r>
              <a:rPr lang="it-IT" sz="1200" i="1" dirty="0">
                <a:latin typeface="Roboto Thin" pitchFamily="2" charset="0"/>
                <a:ea typeface="Roboto Thin" pitchFamily="2" charset="0"/>
              </a:rPr>
              <a:t> 2023</a:t>
            </a:r>
          </a:p>
        </p:txBody>
      </p:sp>
      <p:pic>
        <p:nvPicPr>
          <p:cNvPr id="5" name="Immagine 4">
            <a:extLst>
              <a:ext uri="{FF2B5EF4-FFF2-40B4-BE49-F238E27FC236}">
                <a16:creationId xmlns:a16="http://schemas.microsoft.com/office/drawing/2014/main" id="{C02B1AF9-2620-4E58-0118-BC871657A24F}"/>
              </a:ext>
            </a:extLst>
          </p:cNvPr>
          <p:cNvPicPr>
            <a:picLocks noChangeAspect="1"/>
          </p:cNvPicPr>
          <p:nvPr/>
        </p:nvPicPr>
        <p:blipFill>
          <a:blip r:embed="rId4"/>
          <a:stretch>
            <a:fillRect/>
          </a:stretch>
        </p:blipFill>
        <p:spPr>
          <a:xfrm>
            <a:off x="6625611" y="1145060"/>
            <a:ext cx="5518244" cy="654473"/>
          </a:xfrm>
          <a:prstGeom prst="rect">
            <a:avLst/>
          </a:prstGeom>
          <a:ln>
            <a:solidFill>
              <a:srgbClr val="00B050"/>
            </a:solidFill>
          </a:ln>
        </p:spPr>
      </p:pic>
      <p:pic>
        <p:nvPicPr>
          <p:cNvPr id="8" name="Immagine 7">
            <a:extLst>
              <a:ext uri="{FF2B5EF4-FFF2-40B4-BE49-F238E27FC236}">
                <a16:creationId xmlns:a16="http://schemas.microsoft.com/office/drawing/2014/main" id="{EB692FAB-8D15-BF04-7E39-2EC7AC8C04A9}"/>
              </a:ext>
            </a:extLst>
          </p:cNvPr>
          <p:cNvPicPr>
            <a:picLocks noChangeAspect="1"/>
          </p:cNvPicPr>
          <p:nvPr/>
        </p:nvPicPr>
        <p:blipFill>
          <a:blip r:embed="rId5"/>
          <a:stretch>
            <a:fillRect/>
          </a:stretch>
        </p:blipFill>
        <p:spPr>
          <a:xfrm>
            <a:off x="4164385" y="2279687"/>
            <a:ext cx="7772400" cy="1646800"/>
          </a:xfrm>
          <a:prstGeom prst="rect">
            <a:avLst/>
          </a:prstGeom>
        </p:spPr>
      </p:pic>
      <p:sp>
        <p:nvSpPr>
          <p:cNvPr id="10" name="Rectangle: Rounded Corners 5">
            <a:extLst>
              <a:ext uri="{FF2B5EF4-FFF2-40B4-BE49-F238E27FC236}">
                <a16:creationId xmlns:a16="http://schemas.microsoft.com/office/drawing/2014/main" id="{9A7CF68E-43E0-07F5-F53C-E73DDCD6B3A9}"/>
              </a:ext>
            </a:extLst>
          </p:cNvPr>
          <p:cNvSpPr/>
          <p:nvPr/>
        </p:nvSpPr>
        <p:spPr>
          <a:xfrm>
            <a:off x="919161" y="2394050"/>
            <a:ext cx="2911640" cy="149757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a:solidFill>
                  <a:schemeClr val="tx1"/>
                </a:solidFill>
                <a:latin typeface="Roboto Medium" pitchFamily="2" charset="0"/>
                <a:ea typeface="Roboto Medium" pitchFamily="2" charset="0"/>
              </a:rPr>
              <a:t>144 patients</a:t>
            </a:r>
          </a:p>
          <a:p>
            <a:pPr algn="ctr"/>
            <a:endParaRPr lang="en-US" sz="1050" dirty="0">
              <a:solidFill>
                <a:schemeClr val="tx1"/>
              </a:solidFill>
              <a:latin typeface="Roboto Medium" pitchFamily="2" charset="0"/>
              <a:ea typeface="Roboto Medium" pitchFamily="2" charset="0"/>
            </a:endParaRPr>
          </a:p>
          <a:p>
            <a:pPr marL="285750" indent="-285750">
              <a:buFontTx/>
              <a:buChar char="-"/>
            </a:pPr>
            <a:r>
              <a:rPr lang="en-US" sz="1400" i="1" dirty="0">
                <a:solidFill>
                  <a:schemeClr val="tx1"/>
                </a:solidFill>
                <a:latin typeface="Roboto Medium" pitchFamily="2" charset="0"/>
                <a:ea typeface="Roboto Medium" pitchFamily="2" charset="0"/>
              </a:rPr>
              <a:t>40% oncologic</a:t>
            </a:r>
          </a:p>
          <a:p>
            <a:pPr marL="285750" indent="-285750">
              <a:buFontTx/>
              <a:buChar char="-"/>
            </a:pPr>
            <a:r>
              <a:rPr lang="en-US" sz="1400" i="1" dirty="0">
                <a:solidFill>
                  <a:schemeClr val="tx1"/>
                </a:solidFill>
                <a:latin typeface="Roboto Medium" pitchFamily="2" charset="0"/>
                <a:ea typeface="Roboto Medium" pitchFamily="2" charset="0"/>
              </a:rPr>
              <a:t>15% cardiopulmonary</a:t>
            </a:r>
          </a:p>
          <a:p>
            <a:pPr marL="285750" indent="-285750">
              <a:buFontTx/>
              <a:buChar char="-"/>
            </a:pPr>
            <a:r>
              <a:rPr lang="en-US" sz="1400" i="1" dirty="0">
                <a:solidFill>
                  <a:schemeClr val="tx1"/>
                </a:solidFill>
                <a:latin typeface="Roboto Medium" pitchFamily="2" charset="0"/>
                <a:ea typeface="Roboto Medium" pitchFamily="2" charset="0"/>
              </a:rPr>
              <a:t>12% GI (non oncologic)</a:t>
            </a:r>
          </a:p>
          <a:p>
            <a:pPr marL="285750" indent="-285750">
              <a:buFontTx/>
              <a:buChar char="-"/>
            </a:pPr>
            <a:r>
              <a:rPr lang="en-US" sz="1400" i="1" dirty="0">
                <a:solidFill>
                  <a:schemeClr val="tx1"/>
                </a:solidFill>
                <a:latin typeface="Roboto Medium" pitchFamily="2" charset="0"/>
                <a:ea typeface="Roboto Medium" pitchFamily="2" charset="0"/>
              </a:rPr>
              <a:t>12% polymorbid</a:t>
            </a:r>
          </a:p>
        </p:txBody>
      </p:sp>
      <p:pic>
        <p:nvPicPr>
          <p:cNvPr id="15" name="Immagine 14">
            <a:extLst>
              <a:ext uri="{FF2B5EF4-FFF2-40B4-BE49-F238E27FC236}">
                <a16:creationId xmlns:a16="http://schemas.microsoft.com/office/drawing/2014/main" id="{3237ADC1-1121-7327-E325-22F95E8A9029}"/>
              </a:ext>
            </a:extLst>
          </p:cNvPr>
          <p:cNvPicPr>
            <a:picLocks noChangeAspect="1"/>
          </p:cNvPicPr>
          <p:nvPr/>
        </p:nvPicPr>
        <p:blipFill>
          <a:blip r:embed="rId6"/>
          <a:stretch>
            <a:fillRect/>
          </a:stretch>
        </p:blipFill>
        <p:spPr>
          <a:xfrm>
            <a:off x="2199621" y="4233598"/>
            <a:ext cx="6032500" cy="2298700"/>
          </a:xfrm>
          <a:prstGeom prst="rect">
            <a:avLst/>
          </a:prstGeom>
        </p:spPr>
      </p:pic>
      <p:sp>
        <p:nvSpPr>
          <p:cNvPr id="17" name="CasellaDiTesto 16">
            <a:extLst>
              <a:ext uri="{FF2B5EF4-FFF2-40B4-BE49-F238E27FC236}">
                <a16:creationId xmlns:a16="http://schemas.microsoft.com/office/drawing/2014/main" id="{C4C28F8D-4587-2044-4871-38D4F23610E4}"/>
              </a:ext>
            </a:extLst>
          </p:cNvPr>
          <p:cNvSpPr txBox="1"/>
          <p:nvPr/>
        </p:nvSpPr>
        <p:spPr>
          <a:xfrm>
            <a:off x="8911775" y="4849855"/>
            <a:ext cx="2154857" cy="1066185"/>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it-IT"/>
            </a:defPPr>
            <a:lvl1pPr algn="ctr">
              <a:defRPr sz="1600">
                <a:latin typeface="Roboto Medium" pitchFamily="2" charset="0"/>
                <a:ea typeface="Roboto Medium"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chemeClr val="tx1"/>
                </a:solidFill>
                <a:latin typeface="Roboto Light" pitchFamily="2" charset="0"/>
                <a:ea typeface="Roboto Light" pitchFamily="2" charset="0"/>
              </a:rPr>
              <a:t>Q4 X-Y index: </a:t>
            </a:r>
          </a:p>
          <a:p>
            <a:r>
              <a:rPr lang="en-US" dirty="0">
                <a:solidFill>
                  <a:schemeClr val="tx1"/>
                </a:solidFill>
                <a:latin typeface="Roboto Light" pitchFamily="2" charset="0"/>
                <a:ea typeface="Roboto Light" pitchFamily="2" charset="0"/>
              </a:rPr>
              <a:t>higher risk of death (OR: 4.54)</a:t>
            </a:r>
          </a:p>
        </p:txBody>
      </p:sp>
      <p:sp>
        <p:nvSpPr>
          <p:cNvPr id="19" name="Rettangolo 18">
            <a:extLst>
              <a:ext uri="{FF2B5EF4-FFF2-40B4-BE49-F238E27FC236}">
                <a16:creationId xmlns:a16="http://schemas.microsoft.com/office/drawing/2014/main" id="{526625AE-3032-E2A1-4022-F72A44BC0AB6}"/>
              </a:ext>
            </a:extLst>
          </p:cNvPr>
          <p:cNvSpPr/>
          <p:nvPr/>
        </p:nvSpPr>
        <p:spPr>
          <a:xfrm>
            <a:off x="2430781" y="5846676"/>
            <a:ext cx="5656316" cy="317904"/>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CasellaDiTesto 20">
            <a:extLst>
              <a:ext uri="{FF2B5EF4-FFF2-40B4-BE49-F238E27FC236}">
                <a16:creationId xmlns:a16="http://schemas.microsoft.com/office/drawing/2014/main" id="{D95D2E8C-B118-5DF0-78AD-A12CA257E6C5}"/>
              </a:ext>
            </a:extLst>
          </p:cNvPr>
          <p:cNvSpPr txBox="1"/>
          <p:nvPr/>
        </p:nvSpPr>
        <p:spPr>
          <a:xfrm>
            <a:off x="335998" y="6621739"/>
            <a:ext cx="4741840" cy="256352"/>
          </a:xfrm>
          <a:prstGeom prst="rect">
            <a:avLst/>
          </a:prstGeom>
          <a:noFill/>
        </p:spPr>
        <p:txBody>
          <a:bodyPr wrap="square">
            <a:spAutoFit/>
          </a:bodyPr>
          <a:lstStyle/>
          <a:p>
            <a:r>
              <a:rPr lang="it-IT" sz="1066" i="1" kern="0" noProof="1">
                <a:solidFill>
                  <a:schemeClr val="bg1">
                    <a:lumMod val="75000"/>
                  </a:schemeClr>
                </a:solidFill>
                <a:latin typeface="Roboto Thin" pitchFamily="2" charset="0"/>
                <a:ea typeface="Roboto Thin" pitchFamily="2" charset="0"/>
                <a:cs typeface="Arial"/>
                <a:sym typeface="Arial"/>
              </a:rPr>
              <a:t>Images Flaticon.com: Freepik </a:t>
            </a:r>
          </a:p>
        </p:txBody>
      </p:sp>
      <p:sp>
        <p:nvSpPr>
          <p:cNvPr id="34" name="Rettangolo 33">
            <a:extLst>
              <a:ext uri="{FF2B5EF4-FFF2-40B4-BE49-F238E27FC236}">
                <a16:creationId xmlns:a16="http://schemas.microsoft.com/office/drawing/2014/main" id="{2B52A3E0-83C1-6717-A9FB-5712E421A8BB}"/>
              </a:ext>
            </a:extLst>
          </p:cNvPr>
          <p:cNvSpPr/>
          <p:nvPr/>
        </p:nvSpPr>
        <p:spPr>
          <a:xfrm>
            <a:off x="4788048" y="3176388"/>
            <a:ext cx="6695120" cy="442373"/>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33" name="Gruppo 32">
            <a:extLst>
              <a:ext uri="{FF2B5EF4-FFF2-40B4-BE49-F238E27FC236}">
                <a16:creationId xmlns:a16="http://schemas.microsoft.com/office/drawing/2014/main" id="{C611D328-ABEB-9F67-7E81-FC9156A6A1FC}"/>
              </a:ext>
            </a:extLst>
          </p:cNvPr>
          <p:cNvGrpSpPr/>
          <p:nvPr/>
        </p:nvGrpSpPr>
        <p:grpSpPr>
          <a:xfrm>
            <a:off x="2534230" y="2558383"/>
            <a:ext cx="3101577" cy="2715195"/>
            <a:chOff x="2534230" y="2558383"/>
            <a:chExt cx="3101577" cy="2715195"/>
          </a:xfrm>
        </p:grpSpPr>
        <p:sp>
          <p:nvSpPr>
            <p:cNvPr id="20" name="Rectangle: Rounded Corners 5">
              <a:extLst>
                <a:ext uri="{FF2B5EF4-FFF2-40B4-BE49-F238E27FC236}">
                  <a16:creationId xmlns:a16="http://schemas.microsoft.com/office/drawing/2014/main" id="{3560485C-B3A8-877E-8EAE-7047FADD9881}"/>
                </a:ext>
              </a:extLst>
            </p:cNvPr>
            <p:cNvSpPr/>
            <p:nvPr/>
          </p:nvSpPr>
          <p:spPr>
            <a:xfrm>
              <a:off x="2534230" y="2558383"/>
              <a:ext cx="3101577" cy="2715195"/>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endParaRPr lang="en-US" sz="2400" dirty="0">
                <a:solidFill>
                  <a:schemeClr val="accent5">
                    <a:lumMod val="75000"/>
                  </a:schemeClr>
                </a:solidFill>
                <a:latin typeface="Roboto Medium" pitchFamily="2" charset="0"/>
                <a:ea typeface="Roboto Medium" pitchFamily="2" charset="0"/>
              </a:endParaRPr>
            </a:p>
            <a:p>
              <a:pPr marL="342900" indent="-342900">
                <a:buFont typeface="Arial" panose="020B0604020202020204" pitchFamily="34" charset="0"/>
                <a:buChar char="•"/>
              </a:pPr>
              <a:endParaRPr lang="en-US" sz="2400" dirty="0">
                <a:solidFill>
                  <a:schemeClr val="accent5">
                    <a:lumMod val="75000"/>
                  </a:schemeClr>
                </a:solidFill>
                <a:latin typeface="Roboto Medium" pitchFamily="2" charset="0"/>
                <a:ea typeface="Roboto Medium" pitchFamily="2" charset="0"/>
              </a:endParaRPr>
            </a:p>
            <a:p>
              <a:pPr marL="342900" indent="-342900">
                <a:buFont typeface="Arial" panose="020B0604020202020204" pitchFamily="34" charset="0"/>
                <a:buChar char="•"/>
              </a:pPr>
              <a:endParaRPr lang="en-US" sz="2400" dirty="0">
                <a:solidFill>
                  <a:schemeClr val="accent5">
                    <a:lumMod val="75000"/>
                  </a:schemeClr>
                </a:solidFill>
                <a:latin typeface="Roboto Medium" pitchFamily="2" charset="0"/>
                <a:ea typeface="Roboto Medium" pitchFamily="2" charset="0"/>
              </a:endParaRPr>
            </a:p>
            <a:p>
              <a:pPr marL="342900" indent="-342900">
                <a:buFont typeface="Arial" panose="020B0604020202020204" pitchFamily="34" charset="0"/>
                <a:buChar char="•"/>
              </a:pPr>
              <a:r>
                <a:rPr lang="en-US" sz="2400" dirty="0">
                  <a:solidFill>
                    <a:schemeClr val="accent5">
                      <a:lumMod val="75000"/>
                    </a:schemeClr>
                  </a:solidFill>
                  <a:latin typeface="Roboto Medium" pitchFamily="2" charset="0"/>
                  <a:ea typeface="Roboto Medium" pitchFamily="2" charset="0"/>
                </a:rPr>
                <a:t>Standardization</a:t>
              </a:r>
            </a:p>
            <a:p>
              <a:pPr marL="342900" indent="-342900">
                <a:buFont typeface="Arial" panose="020B0604020202020204" pitchFamily="34" charset="0"/>
                <a:buChar char="•"/>
              </a:pPr>
              <a:r>
                <a:rPr lang="en-US" sz="2400" dirty="0">
                  <a:solidFill>
                    <a:schemeClr val="accent5">
                      <a:lumMod val="75000"/>
                    </a:schemeClr>
                  </a:solidFill>
                  <a:latin typeface="Roboto Medium" pitchFamily="2" charset="0"/>
                  <a:ea typeface="Roboto Medium" pitchFamily="2" charset="0"/>
                </a:rPr>
                <a:t>Cutoff values</a:t>
              </a:r>
            </a:p>
          </p:txBody>
        </p:sp>
        <p:pic>
          <p:nvPicPr>
            <p:cNvPr id="30" name="Immagine 29" descr="Immagine che contiene testo, Carattere, schermata, simbolo&#10;&#10;Descrizione generata automaticamente">
              <a:extLst>
                <a:ext uri="{FF2B5EF4-FFF2-40B4-BE49-F238E27FC236}">
                  <a16:creationId xmlns:a16="http://schemas.microsoft.com/office/drawing/2014/main" id="{5CF0A165-6001-D722-5738-81EEC007B457}"/>
                </a:ext>
              </a:extLst>
            </p:cNvPr>
            <p:cNvPicPr>
              <a:picLocks noChangeAspect="1"/>
            </p:cNvPicPr>
            <p:nvPr/>
          </p:nvPicPr>
          <p:blipFill>
            <a:blip r:embed="rId7"/>
            <a:stretch>
              <a:fillRect/>
            </a:stretch>
          </p:blipFill>
          <p:spPr>
            <a:xfrm>
              <a:off x="3412984" y="2683336"/>
              <a:ext cx="1344068" cy="1344068"/>
            </a:xfrm>
            <a:prstGeom prst="rect">
              <a:avLst/>
            </a:prstGeom>
          </p:spPr>
        </p:pic>
      </p:grpSp>
      <p:grpSp>
        <p:nvGrpSpPr>
          <p:cNvPr id="32" name="Gruppo 31">
            <a:extLst>
              <a:ext uri="{FF2B5EF4-FFF2-40B4-BE49-F238E27FC236}">
                <a16:creationId xmlns:a16="http://schemas.microsoft.com/office/drawing/2014/main" id="{4F339923-E5E9-33D2-353B-82A17B03717B}"/>
              </a:ext>
            </a:extLst>
          </p:cNvPr>
          <p:cNvGrpSpPr/>
          <p:nvPr/>
        </p:nvGrpSpPr>
        <p:grpSpPr>
          <a:xfrm>
            <a:off x="6315461" y="2921071"/>
            <a:ext cx="2911640" cy="2108238"/>
            <a:chOff x="6315461" y="2921071"/>
            <a:chExt cx="2911640" cy="2108238"/>
          </a:xfrm>
        </p:grpSpPr>
        <p:sp>
          <p:nvSpPr>
            <p:cNvPr id="31" name="Rectangle: Rounded Corners 5">
              <a:extLst>
                <a:ext uri="{FF2B5EF4-FFF2-40B4-BE49-F238E27FC236}">
                  <a16:creationId xmlns:a16="http://schemas.microsoft.com/office/drawing/2014/main" id="{C4074547-A22D-F626-9709-DF4A2F8280CF}"/>
                </a:ext>
              </a:extLst>
            </p:cNvPr>
            <p:cNvSpPr/>
            <p:nvPr/>
          </p:nvSpPr>
          <p:spPr>
            <a:xfrm>
              <a:off x="6315461" y="2921071"/>
              <a:ext cx="2911640" cy="2108238"/>
            </a:xfrm>
            <a:prstGeom prst="round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endParaRPr lang="en-US" sz="2400" dirty="0">
                <a:solidFill>
                  <a:schemeClr val="accent5">
                    <a:lumMod val="75000"/>
                  </a:schemeClr>
                </a:solidFill>
                <a:latin typeface="Roboto Medium" pitchFamily="2" charset="0"/>
                <a:ea typeface="Roboto Medium" pitchFamily="2" charset="0"/>
              </a:endParaRPr>
            </a:p>
          </p:txBody>
        </p:sp>
        <p:pic>
          <p:nvPicPr>
            <p:cNvPr id="28" name="Immagine 27" descr="Immagine che contiene clipart, Elementi grafici, cartone animato, design&#10;&#10;Descrizione generata automaticamente">
              <a:extLst>
                <a:ext uri="{FF2B5EF4-FFF2-40B4-BE49-F238E27FC236}">
                  <a16:creationId xmlns:a16="http://schemas.microsoft.com/office/drawing/2014/main" id="{E04D9B68-7C3C-342F-1794-4F1F150357FF}"/>
                </a:ext>
              </a:extLst>
            </p:cNvPr>
            <p:cNvPicPr>
              <a:picLocks noChangeAspect="1"/>
            </p:cNvPicPr>
            <p:nvPr/>
          </p:nvPicPr>
          <p:blipFill>
            <a:blip r:embed="rId8"/>
            <a:stretch>
              <a:fillRect/>
            </a:stretch>
          </p:blipFill>
          <p:spPr>
            <a:xfrm>
              <a:off x="6742326" y="2975030"/>
              <a:ext cx="1881688" cy="1881688"/>
            </a:xfrm>
            <a:prstGeom prst="rect">
              <a:avLst/>
            </a:prstGeom>
          </p:spPr>
        </p:pic>
      </p:grpSp>
    </p:spTree>
    <p:extLst>
      <p:ext uri="{BB962C8B-B14F-4D97-AF65-F5344CB8AC3E}">
        <p14:creationId xmlns:p14="http://schemas.microsoft.com/office/powerpoint/2010/main" val="2505834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1" animBg="1"/>
      <p:bldP spid="3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67;p18">
            <a:extLst>
              <a:ext uri="{FF2B5EF4-FFF2-40B4-BE49-F238E27FC236}">
                <a16:creationId xmlns:a16="http://schemas.microsoft.com/office/drawing/2014/main" id="{C8597A51-D89B-C757-AFFB-D864DC96FC71}"/>
              </a:ext>
            </a:extLst>
          </p:cNvPr>
          <p:cNvSpPr txBox="1">
            <a:spLocks/>
          </p:cNvSpPr>
          <p:nvPr/>
        </p:nvSpPr>
        <p:spPr>
          <a:xfrm>
            <a:off x="1026915" y="2763263"/>
            <a:ext cx="10134992" cy="1697114"/>
          </a:xfrm>
          <a:prstGeom prst="roundRect">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it-IT"/>
            </a:defPPr>
            <a:lvl1pPr marL="342900" indent="-342900">
              <a:spcBef>
                <a:spcPts val="600"/>
              </a:spcBef>
              <a:buFont typeface="Arial" panose="020B0604020202020204" pitchFamily="34" charset="0"/>
              <a:buChar char="•"/>
              <a:defRPr sz="2000">
                <a:latin typeface="Roboto Light" pitchFamily="2" charset="0"/>
                <a:ea typeface="Roboto Light"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None/>
            </a:pPr>
            <a:r>
              <a:rPr lang="en-US" sz="2400" dirty="0">
                <a:solidFill>
                  <a:schemeClr val="bg1"/>
                </a:solidFill>
                <a:latin typeface="Roboto Medium" pitchFamily="2" charset="0"/>
                <a:ea typeface="Roboto Medium" pitchFamily="2" charset="0"/>
              </a:rPr>
              <a:t>A state resulting from lack of intake or uptake of nutrition that leads to altered body composition (decreased fat free mass) and body cell mass leading to diminished physical and mental function and impaired clinical outcome from disease</a:t>
            </a:r>
          </a:p>
        </p:txBody>
      </p:sp>
      <p:pic>
        <p:nvPicPr>
          <p:cNvPr id="7" name="Immagine 6">
            <a:extLst>
              <a:ext uri="{FF2B5EF4-FFF2-40B4-BE49-F238E27FC236}">
                <a16:creationId xmlns:a16="http://schemas.microsoft.com/office/drawing/2014/main" id="{02C3946D-EC49-9B57-4BFF-3B1D8E7117D5}"/>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8" name="Rectangle: Rounded Corners 9">
            <a:extLst>
              <a:ext uri="{FF2B5EF4-FFF2-40B4-BE49-F238E27FC236}">
                <a16:creationId xmlns:a16="http://schemas.microsoft.com/office/drawing/2014/main" id="{F7028FAA-D70E-8D17-AB17-C23306897670}"/>
              </a:ext>
            </a:extLst>
          </p:cNvPr>
          <p:cNvSpPr/>
          <p:nvPr/>
        </p:nvSpPr>
        <p:spPr>
          <a:xfrm>
            <a:off x="719487" y="1324350"/>
            <a:ext cx="2711100"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a:t>
            </a:r>
          </a:p>
        </p:txBody>
      </p:sp>
      <p:sp>
        <p:nvSpPr>
          <p:cNvPr id="9" name="Rectangle: Rounded Corners 6">
            <a:extLst>
              <a:ext uri="{FF2B5EF4-FFF2-40B4-BE49-F238E27FC236}">
                <a16:creationId xmlns:a16="http://schemas.microsoft.com/office/drawing/2014/main" id="{6D481321-9175-9E2D-AFEA-A07FBECE54F0}"/>
              </a:ext>
            </a:extLst>
          </p:cNvPr>
          <p:cNvSpPr/>
          <p:nvPr/>
        </p:nvSpPr>
        <p:spPr>
          <a:xfrm>
            <a:off x="7214839" y="4716118"/>
            <a:ext cx="2281841" cy="877229"/>
          </a:xfrm>
          <a:prstGeom prst="roundRect">
            <a:avLst/>
          </a:prstGeom>
          <a:solidFill>
            <a:schemeClr val="accent3">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defRPr sz="2800">
                <a:solidFill>
                  <a:srgbClr val="3C3C3C"/>
                </a:solidFill>
              </a:defRPr>
            </a:pPr>
            <a:r>
              <a:rPr lang="en-US" sz="2400" dirty="0">
                <a:solidFill>
                  <a:schemeClr val="bg1"/>
                </a:solidFill>
                <a:latin typeface="Roboto Medium" pitchFamily="2" charset="0"/>
                <a:ea typeface="Roboto Medium" pitchFamily="2" charset="0"/>
                <a:cs typeface="Roboto Slab"/>
              </a:rPr>
              <a:t>Overnutrition (obesity)</a:t>
            </a:r>
          </a:p>
        </p:txBody>
      </p:sp>
      <p:sp>
        <p:nvSpPr>
          <p:cNvPr id="10" name="Rectangle: Rounded Corners 6">
            <a:extLst>
              <a:ext uri="{FF2B5EF4-FFF2-40B4-BE49-F238E27FC236}">
                <a16:creationId xmlns:a16="http://schemas.microsoft.com/office/drawing/2014/main" id="{730620E7-FAC5-4E88-3B35-9A307D2C84D7}"/>
              </a:ext>
            </a:extLst>
          </p:cNvPr>
          <p:cNvSpPr/>
          <p:nvPr/>
        </p:nvSpPr>
        <p:spPr>
          <a:xfrm>
            <a:off x="2692145" y="5074907"/>
            <a:ext cx="2878455" cy="877229"/>
          </a:xfrm>
          <a:prstGeom prst="roundRect">
            <a:avLst/>
          </a:prstGeom>
          <a:solidFill>
            <a:schemeClr val="accent3">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defRPr sz="2800">
                <a:solidFill>
                  <a:srgbClr val="3C3C3C"/>
                </a:solidFill>
              </a:defRPr>
            </a:pPr>
            <a:r>
              <a:rPr lang="en-US" sz="2400" dirty="0">
                <a:solidFill>
                  <a:schemeClr val="bg1"/>
                </a:solidFill>
                <a:latin typeface="Roboto Medium" pitchFamily="2" charset="0"/>
                <a:ea typeface="Roboto Medium" pitchFamily="2" charset="0"/>
                <a:cs typeface="Roboto Slab"/>
              </a:rPr>
              <a:t>Undernutrition (</a:t>
            </a:r>
            <a:r>
              <a:rPr lang="en-US" sz="2400" i="1" dirty="0">
                <a:solidFill>
                  <a:schemeClr val="bg1"/>
                </a:solidFill>
                <a:latin typeface="Roboto Medium" pitchFamily="2" charset="0"/>
                <a:ea typeface="Roboto Medium" pitchFamily="2" charset="0"/>
                <a:cs typeface="Roboto Slab"/>
              </a:rPr>
              <a:t>malnutrition</a:t>
            </a:r>
            <a:r>
              <a:rPr lang="en-US" sz="2400" dirty="0">
                <a:solidFill>
                  <a:schemeClr val="bg1"/>
                </a:solidFill>
                <a:latin typeface="Roboto Medium" pitchFamily="2" charset="0"/>
                <a:ea typeface="Roboto Medium" pitchFamily="2" charset="0"/>
                <a:cs typeface="Roboto Slab"/>
              </a:rPr>
              <a:t>)</a:t>
            </a:r>
          </a:p>
        </p:txBody>
      </p:sp>
      <p:sp>
        <p:nvSpPr>
          <p:cNvPr id="2" name="Rectangle 6">
            <a:extLst>
              <a:ext uri="{FF2B5EF4-FFF2-40B4-BE49-F238E27FC236}">
                <a16:creationId xmlns:a16="http://schemas.microsoft.com/office/drawing/2014/main" id="{2429D36E-0190-43A1-32EB-AFB61B1C3F42}"/>
              </a:ext>
            </a:extLst>
          </p:cNvPr>
          <p:cNvSpPr>
            <a:spLocks noChangeArrowheads="1"/>
          </p:cNvSpPr>
          <p:nvPr/>
        </p:nvSpPr>
        <p:spPr bwMode="auto">
          <a:xfrm>
            <a:off x="7442375" y="6566666"/>
            <a:ext cx="4664590" cy="461665"/>
          </a:xfrm>
          <a:prstGeom prst="rect">
            <a:avLst/>
          </a:prstGeom>
          <a:noFill/>
        </p:spPr>
        <p:txBody>
          <a:bodyPr wrap="square" rtlCol="0">
            <a:spAutoFit/>
          </a:bodyPr>
          <a:lstStyle/>
          <a:p>
            <a:pPr algn="r"/>
            <a:r>
              <a:rPr lang="it-IT" altLang="it-IT" sz="1200" i="1" dirty="0">
                <a:latin typeface="Roboto Thin" pitchFamily="2" charset="0"/>
                <a:ea typeface="Roboto Thin" pitchFamily="2" charset="0"/>
              </a:rPr>
              <a:t>T. </a:t>
            </a:r>
            <a:r>
              <a:rPr lang="it-IT" altLang="it-IT" sz="1200" i="1" dirty="0" err="1">
                <a:latin typeface="Roboto Thin" pitchFamily="2" charset="0"/>
                <a:ea typeface="Roboto Thin" pitchFamily="2" charset="0"/>
              </a:rPr>
              <a:t>Cederholm</a:t>
            </a:r>
            <a:r>
              <a:rPr lang="it-IT" altLang="it-IT" sz="1200" i="1" dirty="0">
                <a:latin typeface="Roboto Thin" pitchFamily="2" charset="0"/>
                <a:ea typeface="Roboto Thin" pitchFamily="2" charset="0"/>
              </a:rPr>
              <a:t> et al., </a:t>
            </a:r>
            <a:r>
              <a:rPr lang="it-IT" altLang="it-IT" sz="1200" i="1" dirty="0" err="1">
                <a:latin typeface="Roboto Thin" pitchFamily="2" charset="0"/>
                <a:ea typeface="Roboto Thin" pitchFamily="2" charset="0"/>
              </a:rPr>
              <a:t>Clin</a:t>
            </a:r>
            <a:r>
              <a:rPr lang="it-IT" altLang="it-IT" sz="1200" i="1" dirty="0">
                <a:latin typeface="Roboto Thin" pitchFamily="2" charset="0"/>
                <a:ea typeface="Roboto Thin" pitchFamily="2" charset="0"/>
              </a:rPr>
              <a:t> </a:t>
            </a:r>
            <a:r>
              <a:rPr lang="it-IT" altLang="it-IT" sz="1200" i="1" dirty="0" err="1">
                <a:latin typeface="Roboto Thin" pitchFamily="2" charset="0"/>
                <a:ea typeface="Roboto Thin" pitchFamily="2" charset="0"/>
              </a:rPr>
              <a:t>Nutr</a:t>
            </a:r>
            <a:r>
              <a:rPr lang="it-IT" altLang="it-IT" sz="1200" i="1" dirty="0">
                <a:latin typeface="Roboto Thin" pitchFamily="2" charset="0"/>
                <a:ea typeface="Roboto Thin" pitchFamily="2" charset="0"/>
              </a:rPr>
              <a:t> 2017</a:t>
            </a:r>
          </a:p>
          <a:p>
            <a:pPr algn="r"/>
            <a:endParaRPr lang="it-IT" altLang="it-IT" sz="1200" i="1" dirty="0" err="1">
              <a:latin typeface="Roboto Thin" pitchFamily="2" charset="0"/>
              <a:ea typeface="Roboto Thin" pitchFamily="2" charset="0"/>
            </a:endParaRPr>
          </a:p>
        </p:txBody>
      </p:sp>
      <p:sp>
        <p:nvSpPr>
          <p:cNvPr id="4" name="Rectangle: Rounded Corners 6">
            <a:extLst>
              <a:ext uri="{FF2B5EF4-FFF2-40B4-BE49-F238E27FC236}">
                <a16:creationId xmlns:a16="http://schemas.microsoft.com/office/drawing/2014/main" id="{B41EA073-749E-7083-C07B-D232717F31E5}"/>
              </a:ext>
            </a:extLst>
          </p:cNvPr>
          <p:cNvSpPr/>
          <p:nvPr/>
        </p:nvSpPr>
        <p:spPr>
          <a:xfrm>
            <a:off x="7214839" y="5753001"/>
            <a:ext cx="2281841" cy="792163"/>
          </a:xfrm>
          <a:prstGeom prst="roundRect">
            <a:avLst/>
          </a:prstGeom>
          <a:solidFill>
            <a:schemeClr val="accent3">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defRPr sz="2800">
                <a:solidFill>
                  <a:srgbClr val="3C3C3C"/>
                </a:solidFill>
              </a:defRPr>
            </a:pPr>
            <a:r>
              <a:rPr lang="en-US" sz="2000" dirty="0">
                <a:solidFill>
                  <a:schemeClr val="bg1"/>
                </a:solidFill>
                <a:latin typeface="Roboto Medium" pitchFamily="2" charset="0"/>
                <a:ea typeface="Roboto Medium" pitchFamily="2" charset="0"/>
                <a:cs typeface="Roboto Slab"/>
              </a:rPr>
              <a:t>Sarcopenic obesity</a:t>
            </a:r>
          </a:p>
        </p:txBody>
      </p:sp>
    </p:spTree>
    <p:extLst>
      <p:ext uri="{BB962C8B-B14F-4D97-AF65-F5344CB8AC3E}">
        <p14:creationId xmlns:p14="http://schemas.microsoft.com/office/powerpoint/2010/main" val="6651022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AA4126-28B6-E939-3F06-D55990C8C44A}"/>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6D73D78C-D924-2BDC-892C-612C05D28EE2}"/>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Rectangle: Rounded Corners 9">
            <a:extLst>
              <a:ext uri="{FF2B5EF4-FFF2-40B4-BE49-F238E27FC236}">
                <a16:creationId xmlns:a16="http://schemas.microsoft.com/office/drawing/2014/main" id="{20DD1AB5-FEE5-79F3-2F24-9F815A1C6671}"/>
              </a:ext>
            </a:extLst>
          </p:cNvPr>
          <p:cNvSpPr/>
          <p:nvPr/>
        </p:nvSpPr>
        <p:spPr>
          <a:xfrm>
            <a:off x="719487" y="1324350"/>
            <a:ext cx="4910348"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Body composition</a:t>
            </a:r>
          </a:p>
        </p:txBody>
      </p:sp>
      <p:pic>
        <p:nvPicPr>
          <p:cNvPr id="3" name="Immagine 2">
            <a:extLst>
              <a:ext uri="{FF2B5EF4-FFF2-40B4-BE49-F238E27FC236}">
                <a16:creationId xmlns:a16="http://schemas.microsoft.com/office/drawing/2014/main" id="{BA0BA0C6-2730-5243-322A-1BA77EEB96BD}"/>
              </a:ext>
            </a:extLst>
          </p:cNvPr>
          <p:cNvPicPr>
            <a:picLocks noChangeAspect="1"/>
          </p:cNvPicPr>
          <p:nvPr/>
        </p:nvPicPr>
        <p:blipFill>
          <a:blip r:embed="rId4"/>
          <a:stretch>
            <a:fillRect/>
          </a:stretch>
        </p:blipFill>
        <p:spPr>
          <a:xfrm>
            <a:off x="979212" y="2434160"/>
            <a:ext cx="10589628" cy="3683907"/>
          </a:xfrm>
          <a:prstGeom prst="rect">
            <a:avLst/>
          </a:prstGeom>
        </p:spPr>
      </p:pic>
      <p:sp>
        <p:nvSpPr>
          <p:cNvPr id="6" name="Rectangle 6">
            <a:extLst>
              <a:ext uri="{FF2B5EF4-FFF2-40B4-BE49-F238E27FC236}">
                <a16:creationId xmlns:a16="http://schemas.microsoft.com/office/drawing/2014/main" id="{EA452AA1-5F8C-B1B0-83DE-0642F6E29816}"/>
              </a:ext>
            </a:extLst>
          </p:cNvPr>
          <p:cNvSpPr>
            <a:spLocks noChangeArrowheads="1"/>
          </p:cNvSpPr>
          <p:nvPr/>
        </p:nvSpPr>
        <p:spPr bwMode="auto">
          <a:xfrm>
            <a:off x="7524235" y="6581001"/>
            <a:ext cx="4664590" cy="276999"/>
          </a:xfrm>
          <a:prstGeom prst="rect">
            <a:avLst/>
          </a:prstGeom>
          <a:noFill/>
        </p:spPr>
        <p:txBody>
          <a:bodyPr wrap="square" rtlCol="0">
            <a:spAutoFit/>
          </a:bodyPr>
          <a:lstStyle/>
          <a:p>
            <a:pPr algn="r" defTabSz="914400">
              <a:defRPr/>
            </a:pPr>
            <a:r>
              <a:rPr lang="it-IT" sz="1200" i="1" dirty="0">
                <a:latin typeface="Roboto Thin" pitchFamily="2" charset="0"/>
                <a:ea typeface="Roboto Thin" pitchFamily="2" charset="0"/>
              </a:rPr>
              <a:t>Kokura et al, </a:t>
            </a:r>
            <a:r>
              <a:rPr lang="it-IT" sz="1200" i="1" dirty="0" err="1">
                <a:latin typeface="Roboto Thin" pitchFamily="2" charset="0"/>
                <a:ea typeface="Roboto Thin" pitchFamily="2" charset="0"/>
              </a:rPr>
              <a:t>Clin</a:t>
            </a:r>
            <a:r>
              <a:rPr lang="it-IT" sz="1200" i="1" dirty="0">
                <a:latin typeface="Roboto Thin" pitchFamily="2" charset="0"/>
                <a:ea typeface="Roboto Thin" pitchFamily="2" charset="0"/>
              </a:rPr>
              <a:t> </a:t>
            </a:r>
            <a:r>
              <a:rPr lang="it-IT" sz="1200" i="1" dirty="0" err="1">
                <a:latin typeface="Roboto Thin" pitchFamily="2" charset="0"/>
                <a:ea typeface="Roboto Thin" pitchFamily="2" charset="0"/>
              </a:rPr>
              <a:t>Nutr</a:t>
            </a:r>
            <a:r>
              <a:rPr lang="it-IT" sz="1200" i="1" dirty="0">
                <a:latin typeface="Roboto Thin" pitchFamily="2" charset="0"/>
                <a:ea typeface="Roboto Thin" pitchFamily="2" charset="0"/>
              </a:rPr>
              <a:t> ESPEN 2023</a:t>
            </a:r>
          </a:p>
        </p:txBody>
      </p:sp>
      <p:sp>
        <p:nvSpPr>
          <p:cNvPr id="5" name="Rettangolo 4">
            <a:extLst>
              <a:ext uri="{FF2B5EF4-FFF2-40B4-BE49-F238E27FC236}">
                <a16:creationId xmlns:a16="http://schemas.microsoft.com/office/drawing/2014/main" id="{4A18EC14-269B-B0AC-1BC0-0FA888A08F02}"/>
              </a:ext>
            </a:extLst>
          </p:cNvPr>
          <p:cNvSpPr/>
          <p:nvPr/>
        </p:nvSpPr>
        <p:spPr>
          <a:xfrm>
            <a:off x="1110342" y="4206953"/>
            <a:ext cx="10319657" cy="180000"/>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sp>
        <p:nvSpPr>
          <p:cNvPr id="7" name="Rettangolo 6">
            <a:extLst>
              <a:ext uri="{FF2B5EF4-FFF2-40B4-BE49-F238E27FC236}">
                <a16:creationId xmlns:a16="http://schemas.microsoft.com/office/drawing/2014/main" id="{9429BCB7-75AD-6F8D-578E-AAD745D98854}"/>
              </a:ext>
            </a:extLst>
          </p:cNvPr>
          <p:cNvSpPr/>
          <p:nvPr/>
        </p:nvSpPr>
        <p:spPr>
          <a:xfrm>
            <a:off x="1110342" y="3178855"/>
            <a:ext cx="10319657" cy="180000"/>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ttangolo 7">
            <a:extLst>
              <a:ext uri="{FF2B5EF4-FFF2-40B4-BE49-F238E27FC236}">
                <a16:creationId xmlns:a16="http://schemas.microsoft.com/office/drawing/2014/main" id="{72A68B39-A4FB-30C5-5F90-EB45AA17276A}"/>
              </a:ext>
            </a:extLst>
          </p:cNvPr>
          <p:cNvSpPr/>
          <p:nvPr/>
        </p:nvSpPr>
        <p:spPr>
          <a:xfrm>
            <a:off x="1110342" y="3524266"/>
            <a:ext cx="10319657" cy="180000"/>
          </a:xfrm>
          <a:prstGeom prst="rect">
            <a:avLst/>
          </a:pr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ttangolo 8">
            <a:extLst>
              <a:ext uri="{FF2B5EF4-FFF2-40B4-BE49-F238E27FC236}">
                <a16:creationId xmlns:a16="http://schemas.microsoft.com/office/drawing/2014/main" id="{C4F6DCCC-B5C4-4765-0C35-FAE2A0FE83EA}"/>
              </a:ext>
            </a:extLst>
          </p:cNvPr>
          <p:cNvSpPr/>
          <p:nvPr/>
        </p:nvSpPr>
        <p:spPr>
          <a:xfrm>
            <a:off x="4310744" y="2661557"/>
            <a:ext cx="604157" cy="2318657"/>
          </a:xfrm>
          <a:prstGeom prst="rect">
            <a:avLst/>
          </a:prstGeom>
          <a:no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ttangolo 9">
            <a:extLst>
              <a:ext uri="{FF2B5EF4-FFF2-40B4-BE49-F238E27FC236}">
                <a16:creationId xmlns:a16="http://schemas.microsoft.com/office/drawing/2014/main" id="{E130183E-D451-6CF5-CB1A-CF68417DD1F5}"/>
              </a:ext>
            </a:extLst>
          </p:cNvPr>
          <p:cNvSpPr/>
          <p:nvPr/>
        </p:nvSpPr>
        <p:spPr>
          <a:xfrm>
            <a:off x="5344085" y="2654160"/>
            <a:ext cx="604157" cy="2318657"/>
          </a:xfrm>
          <a:prstGeom prst="rect">
            <a:avLst/>
          </a:prstGeom>
          <a:no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1864645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88137-243B-0C2A-95E9-93A50CEDCF10}"/>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069256B9-7210-95EF-399A-2C243066A0F7}"/>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pic>
        <p:nvPicPr>
          <p:cNvPr id="3" name="Immagine 2">
            <a:extLst>
              <a:ext uri="{FF2B5EF4-FFF2-40B4-BE49-F238E27FC236}">
                <a16:creationId xmlns:a16="http://schemas.microsoft.com/office/drawing/2014/main" id="{1D97771B-178A-7DB8-2050-589D163D6E0E}"/>
              </a:ext>
            </a:extLst>
          </p:cNvPr>
          <p:cNvPicPr>
            <a:picLocks noChangeAspect="1"/>
          </p:cNvPicPr>
          <p:nvPr/>
        </p:nvPicPr>
        <p:blipFill>
          <a:blip r:embed="rId4"/>
          <a:stretch>
            <a:fillRect/>
          </a:stretch>
        </p:blipFill>
        <p:spPr>
          <a:xfrm>
            <a:off x="3786123" y="1122631"/>
            <a:ext cx="8214215" cy="5735369"/>
          </a:xfrm>
          <a:prstGeom prst="rect">
            <a:avLst/>
          </a:prstGeom>
        </p:spPr>
      </p:pic>
      <p:sp>
        <p:nvSpPr>
          <p:cNvPr id="5" name="Rectangle: Rounded Corners 9">
            <a:extLst>
              <a:ext uri="{FF2B5EF4-FFF2-40B4-BE49-F238E27FC236}">
                <a16:creationId xmlns:a16="http://schemas.microsoft.com/office/drawing/2014/main" id="{F4BA5516-EF67-1B32-2195-AD4244B283CD}"/>
              </a:ext>
            </a:extLst>
          </p:cNvPr>
          <p:cNvSpPr/>
          <p:nvPr/>
        </p:nvSpPr>
        <p:spPr>
          <a:xfrm>
            <a:off x="719487" y="1324350"/>
            <a:ext cx="3237916" cy="727732"/>
          </a:xfrm>
          <a:prstGeom prst="roundRect">
            <a:avLst/>
          </a:prstGeom>
          <a:solidFill>
            <a:schemeClr val="accent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Take Home Messages</a:t>
            </a:r>
          </a:p>
        </p:txBody>
      </p:sp>
      <p:sp>
        <p:nvSpPr>
          <p:cNvPr id="4" name="Rectangle 6">
            <a:extLst>
              <a:ext uri="{FF2B5EF4-FFF2-40B4-BE49-F238E27FC236}">
                <a16:creationId xmlns:a16="http://schemas.microsoft.com/office/drawing/2014/main" id="{A878197E-4222-4E43-1B85-B137BDF6E440}"/>
              </a:ext>
            </a:extLst>
          </p:cNvPr>
          <p:cNvSpPr>
            <a:spLocks noChangeArrowheads="1"/>
          </p:cNvSpPr>
          <p:nvPr/>
        </p:nvSpPr>
        <p:spPr bwMode="auto">
          <a:xfrm>
            <a:off x="7442375" y="6566666"/>
            <a:ext cx="4664590" cy="276999"/>
          </a:xfrm>
          <a:prstGeom prst="rect">
            <a:avLst/>
          </a:prstGeom>
          <a:noFill/>
        </p:spPr>
        <p:txBody>
          <a:bodyPr wrap="square" rtlCol="0">
            <a:spAutoFit/>
          </a:bodyPr>
          <a:lstStyle/>
          <a:p>
            <a:pPr algn="r"/>
            <a:r>
              <a:rPr lang="en-US" sz="1200" i="1" dirty="0">
                <a:latin typeface="Roboto Thin" pitchFamily="2" charset="0"/>
                <a:ea typeface="Roboto Thin" pitchFamily="2" charset="0"/>
              </a:rPr>
              <a:t>Jager-</a:t>
            </a:r>
            <a:r>
              <a:rPr lang="en-US" sz="1200" i="1" dirty="0" err="1">
                <a:latin typeface="Roboto Thin" pitchFamily="2" charset="0"/>
                <a:ea typeface="Roboto Thin" pitchFamily="2" charset="0"/>
              </a:rPr>
              <a:t>Wittenaar</a:t>
            </a:r>
            <a:r>
              <a:rPr lang="en-US" sz="1200" i="1" dirty="0">
                <a:latin typeface="Roboto Thin" pitchFamily="2" charset="0"/>
                <a:ea typeface="Roboto Thin" pitchFamily="2" charset="0"/>
              </a:rPr>
              <a:t> et al, Curr </a:t>
            </a:r>
            <a:r>
              <a:rPr lang="en-US" sz="1200" i="1" dirty="0" err="1">
                <a:latin typeface="Roboto Thin" pitchFamily="2" charset="0"/>
                <a:ea typeface="Roboto Thin" pitchFamily="2" charset="0"/>
              </a:rPr>
              <a:t>Opin</a:t>
            </a:r>
            <a:r>
              <a:rPr lang="en-US" sz="1200" i="1" dirty="0">
                <a:latin typeface="Roboto Thin" pitchFamily="2" charset="0"/>
                <a:ea typeface="Roboto Thin" pitchFamily="2" charset="0"/>
              </a:rPr>
              <a:t> Clin </a:t>
            </a:r>
            <a:r>
              <a:rPr lang="en-US" sz="1200" i="1" dirty="0" err="1">
                <a:latin typeface="Roboto Thin" pitchFamily="2" charset="0"/>
                <a:ea typeface="Roboto Thin" pitchFamily="2" charset="0"/>
              </a:rPr>
              <a:t>Nutr</a:t>
            </a:r>
            <a:r>
              <a:rPr lang="en-US" sz="1200" i="1" dirty="0">
                <a:latin typeface="Roboto Thin" pitchFamily="2" charset="0"/>
                <a:ea typeface="Roboto Thin" pitchFamily="2" charset="0"/>
              </a:rPr>
              <a:t> </a:t>
            </a:r>
            <a:r>
              <a:rPr lang="en-US" sz="1200" i="1" dirty="0" err="1">
                <a:latin typeface="Roboto Thin" pitchFamily="2" charset="0"/>
                <a:ea typeface="Roboto Thin" pitchFamily="2" charset="0"/>
              </a:rPr>
              <a:t>Metab</a:t>
            </a:r>
            <a:r>
              <a:rPr lang="en-US" sz="1200" i="1" dirty="0">
                <a:latin typeface="Roboto Thin" pitchFamily="2" charset="0"/>
                <a:ea typeface="Roboto Thin" pitchFamily="2" charset="0"/>
              </a:rPr>
              <a:t> Care. 2024 </a:t>
            </a:r>
          </a:p>
        </p:txBody>
      </p:sp>
      <p:sp>
        <p:nvSpPr>
          <p:cNvPr id="6" name="Google Shape;267;p18">
            <a:extLst>
              <a:ext uri="{FF2B5EF4-FFF2-40B4-BE49-F238E27FC236}">
                <a16:creationId xmlns:a16="http://schemas.microsoft.com/office/drawing/2014/main" id="{EFF7EF0F-0C52-F1AA-7F5C-DFF1E74F1FD4}"/>
              </a:ext>
            </a:extLst>
          </p:cNvPr>
          <p:cNvSpPr txBox="1">
            <a:spLocks/>
          </p:cNvSpPr>
          <p:nvPr/>
        </p:nvSpPr>
        <p:spPr>
          <a:xfrm>
            <a:off x="509055" y="2253801"/>
            <a:ext cx="6340881" cy="4259690"/>
          </a:xfrm>
          <a:prstGeom prst="roundRect">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it-IT"/>
            </a:defPPr>
            <a:lvl1pPr marL="342900" indent="-342900">
              <a:spcBef>
                <a:spcPts val="600"/>
              </a:spcBef>
              <a:buFont typeface="Arial" panose="020B0604020202020204" pitchFamily="34" charset="0"/>
              <a:buChar char="•"/>
              <a:defRPr sz="2000">
                <a:latin typeface="Roboto Light" pitchFamily="2" charset="0"/>
                <a:ea typeface="Roboto Light"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2400" dirty="0">
                <a:solidFill>
                  <a:schemeClr val="bg1"/>
                </a:solidFill>
                <a:latin typeface="Roboto Medium" pitchFamily="2" charset="0"/>
                <a:ea typeface="Roboto Medium" pitchFamily="2" charset="0"/>
                <a:sym typeface="Roboto Condensed Light"/>
              </a:rPr>
              <a:t>Screening as first line tool</a:t>
            </a:r>
          </a:p>
          <a:p>
            <a:r>
              <a:rPr lang="en-US" altLang="it-IT" sz="2400" dirty="0">
                <a:solidFill>
                  <a:schemeClr val="bg1"/>
                </a:solidFill>
                <a:latin typeface="Roboto Medium" pitchFamily="2" charset="0"/>
                <a:ea typeface="Roboto Medium" pitchFamily="2" charset="0"/>
              </a:rPr>
              <a:t>There’s no perfect screening tool </a:t>
            </a:r>
          </a:p>
          <a:p>
            <a:r>
              <a:rPr lang="en-US" sz="2400" dirty="0">
                <a:solidFill>
                  <a:schemeClr val="bg1"/>
                </a:solidFill>
                <a:latin typeface="Roboto Medium" pitchFamily="2" charset="0"/>
                <a:ea typeface="Roboto Medium" pitchFamily="2" charset="0"/>
                <a:sym typeface="Roboto Condensed Light"/>
              </a:rPr>
              <a:t>Diagnosis of malnutrition: GLIM criteria</a:t>
            </a:r>
          </a:p>
          <a:p>
            <a:r>
              <a:rPr lang="en-US" sz="2400" dirty="0">
                <a:solidFill>
                  <a:schemeClr val="bg1"/>
                </a:solidFill>
                <a:latin typeface="Roboto Medium" pitchFamily="2" charset="0"/>
                <a:ea typeface="Roboto Medium" pitchFamily="2" charset="0"/>
                <a:sym typeface="Roboto Condensed Light"/>
              </a:rPr>
              <a:t>Muscle mass and function: key concept</a:t>
            </a:r>
          </a:p>
          <a:p>
            <a:r>
              <a:rPr lang="en-US" sz="2400" dirty="0">
                <a:solidFill>
                  <a:schemeClr val="bg1"/>
                </a:solidFill>
                <a:latin typeface="Roboto Medium" pitchFamily="2" charset="0"/>
                <a:ea typeface="Roboto Medium" pitchFamily="2" charset="0"/>
                <a:sym typeface="Roboto Condensed Light"/>
              </a:rPr>
              <a:t>Body composition: fundamental parameter during patient evaluation</a:t>
            </a:r>
          </a:p>
          <a:p>
            <a:r>
              <a:rPr lang="en-US" sz="2400" dirty="0">
                <a:solidFill>
                  <a:schemeClr val="bg1"/>
                </a:solidFill>
                <a:latin typeface="Roboto Medium" pitchFamily="2" charset="0"/>
                <a:ea typeface="Roboto Medium" pitchFamily="2" charset="0"/>
                <a:sym typeface="Roboto Condensed Light"/>
              </a:rPr>
              <a:t>BIA and US</a:t>
            </a:r>
          </a:p>
        </p:txBody>
      </p:sp>
    </p:spTree>
    <p:extLst>
      <p:ext uri="{BB962C8B-B14F-4D97-AF65-F5344CB8AC3E}">
        <p14:creationId xmlns:p14="http://schemas.microsoft.com/office/powerpoint/2010/main" val="183153143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17">
          <a:extLst>
            <a:ext uri="{FF2B5EF4-FFF2-40B4-BE49-F238E27FC236}">
              <a16:creationId xmlns:a16="http://schemas.microsoft.com/office/drawing/2014/main" id="{E3FDD95F-C440-9B9C-5571-17A743369DE5}"/>
            </a:ext>
          </a:extLst>
        </p:cNvPr>
        <p:cNvGrpSpPr/>
        <p:nvPr/>
      </p:nvGrpSpPr>
      <p:grpSpPr>
        <a:xfrm>
          <a:off x="0" y="0"/>
          <a:ext cx="0" cy="0"/>
          <a:chOff x="0" y="0"/>
          <a:chExt cx="0" cy="0"/>
        </a:xfrm>
      </p:grpSpPr>
      <p:sp>
        <p:nvSpPr>
          <p:cNvPr id="118" name="Google Shape;118;p14">
            <a:extLst>
              <a:ext uri="{FF2B5EF4-FFF2-40B4-BE49-F238E27FC236}">
                <a16:creationId xmlns:a16="http://schemas.microsoft.com/office/drawing/2014/main" id="{5E96081D-334E-A7C9-7B38-0694BE92A0E1}"/>
              </a:ext>
            </a:extLst>
          </p:cNvPr>
          <p:cNvSpPr txBox="1">
            <a:spLocks noGrp="1"/>
          </p:cNvSpPr>
          <p:nvPr>
            <p:ph type="ctrTitle"/>
          </p:nvPr>
        </p:nvSpPr>
        <p:spPr>
          <a:xfrm>
            <a:off x="5176434" y="2624804"/>
            <a:ext cx="6312973" cy="1546400"/>
          </a:xfrm>
          <a:prstGeom prst="rect">
            <a:avLst/>
          </a:prstGeom>
        </p:spPr>
        <p:txBody>
          <a:bodyPr spcFirstLastPara="1" wrap="square" lIns="121868" tIns="121868" rIns="121868" bIns="121868" anchor="ctr" anchorCtr="0">
            <a:noAutofit/>
          </a:bodyPr>
          <a:lstStyle/>
          <a:p>
            <a:r>
              <a:rPr lang="it-IT" dirty="0"/>
              <a:t>GRAZIE PER L’ATTENZIONE</a:t>
            </a:r>
            <a:endParaRPr dirty="0"/>
          </a:p>
        </p:txBody>
      </p:sp>
      <p:pic>
        <p:nvPicPr>
          <p:cNvPr id="7" name="Immagine 6">
            <a:extLst>
              <a:ext uri="{FF2B5EF4-FFF2-40B4-BE49-F238E27FC236}">
                <a16:creationId xmlns:a16="http://schemas.microsoft.com/office/drawing/2014/main" id="{0629987C-5261-4B85-77C3-E4D8CE0CA98C}"/>
              </a:ext>
            </a:extLst>
          </p:cNvPr>
          <p:cNvPicPr>
            <a:picLocks noChangeAspect="1"/>
          </p:cNvPicPr>
          <p:nvPr/>
        </p:nvPicPr>
        <p:blipFill rotWithShape="1">
          <a:blip r:embed="rId3">
            <a:extLst>
              <a:ext uri="{28A0092B-C50C-407E-A947-70E740481C1C}">
                <a14:useLocalDpi xmlns:a14="http://schemas.microsoft.com/office/drawing/2010/main" val="0"/>
              </a:ext>
            </a:extLst>
          </a:blip>
          <a:srcRect t="7282" b="7538"/>
          <a:stretch/>
        </p:blipFill>
        <p:spPr>
          <a:xfrm>
            <a:off x="4705565" y="5793100"/>
            <a:ext cx="1388847" cy="987905"/>
          </a:xfrm>
          <a:prstGeom prst="rect">
            <a:avLst/>
          </a:prstGeom>
        </p:spPr>
      </p:pic>
      <p:sp>
        <p:nvSpPr>
          <p:cNvPr id="10" name="CasellaDiTesto 9">
            <a:extLst>
              <a:ext uri="{FF2B5EF4-FFF2-40B4-BE49-F238E27FC236}">
                <a16:creationId xmlns:a16="http://schemas.microsoft.com/office/drawing/2014/main" id="{9D783327-0013-BBFC-1095-5AD5E5EDA4D7}"/>
              </a:ext>
            </a:extLst>
          </p:cNvPr>
          <p:cNvSpPr txBox="1"/>
          <p:nvPr/>
        </p:nvSpPr>
        <p:spPr>
          <a:xfrm>
            <a:off x="2999874" y="3248344"/>
            <a:ext cx="6128084" cy="369332"/>
          </a:xfrm>
          <a:prstGeom prst="rect">
            <a:avLst/>
          </a:prstGeom>
          <a:noFill/>
        </p:spPr>
        <p:txBody>
          <a:bodyPr wrap="square">
            <a:spAutoFit/>
          </a:bodyPr>
          <a:lstStyle/>
          <a:p>
            <a:r>
              <a:rPr lang="it-IT" b="0" dirty="0">
                <a:effectLst/>
              </a:rPr>
              <a:t> </a:t>
            </a:r>
            <a:endParaRPr dirty="0"/>
          </a:p>
        </p:txBody>
      </p:sp>
      <p:pic>
        <p:nvPicPr>
          <p:cNvPr id="4" name="Immagine 3">
            <a:extLst>
              <a:ext uri="{FF2B5EF4-FFF2-40B4-BE49-F238E27FC236}">
                <a16:creationId xmlns:a16="http://schemas.microsoft.com/office/drawing/2014/main" id="{328A9C8C-2632-C8DE-7A52-4BBA3A9A5780}"/>
              </a:ext>
            </a:extLst>
          </p:cNvPr>
          <p:cNvPicPr>
            <a:picLocks noGrp="1" noRot="1" noMove="1" noResize="1" noEditPoints="1" noAdjustHandles="1" noChangeArrowheads="1" noChangeShapeType="1" noCrop="1"/>
          </p:cNvPicPr>
          <p:nvPr/>
        </p:nvPicPr>
        <p:blipFill>
          <a:blip r:embed="rId4"/>
          <a:stretch>
            <a:fillRect/>
          </a:stretch>
        </p:blipFill>
        <p:spPr>
          <a:xfrm>
            <a:off x="-17586" y="-17586"/>
            <a:ext cx="12206411" cy="1090486"/>
          </a:xfrm>
          <a:prstGeom prst="rect">
            <a:avLst/>
          </a:prstGeom>
        </p:spPr>
      </p:pic>
      <p:grpSp>
        <p:nvGrpSpPr>
          <p:cNvPr id="20" name="Gruppo 19">
            <a:extLst>
              <a:ext uri="{FF2B5EF4-FFF2-40B4-BE49-F238E27FC236}">
                <a16:creationId xmlns:a16="http://schemas.microsoft.com/office/drawing/2014/main" id="{64AB0DAC-C1E6-CFC3-BC6B-CA0C7028F381}"/>
              </a:ext>
            </a:extLst>
          </p:cNvPr>
          <p:cNvGrpSpPr/>
          <p:nvPr/>
        </p:nvGrpSpPr>
        <p:grpSpPr>
          <a:xfrm>
            <a:off x="757497" y="1729817"/>
            <a:ext cx="3093681" cy="3574996"/>
            <a:chOff x="698267" y="1830178"/>
            <a:chExt cx="3093681" cy="3574996"/>
          </a:xfrm>
        </p:grpSpPr>
        <p:pic>
          <p:nvPicPr>
            <p:cNvPr id="6" name="Immagine 5" descr="Immagine che contiene Elementi grafici, grafica, Policromia, schermata&#10;&#10;Descrizione generata automaticamente">
              <a:extLst>
                <a:ext uri="{FF2B5EF4-FFF2-40B4-BE49-F238E27FC236}">
                  <a16:creationId xmlns:a16="http://schemas.microsoft.com/office/drawing/2014/main" id="{05F062FD-6344-C411-B48F-9C377DB4984F}"/>
                </a:ext>
              </a:extLst>
            </p:cNvPr>
            <p:cNvPicPr>
              <a:picLocks noChangeAspect="1"/>
            </p:cNvPicPr>
            <p:nvPr/>
          </p:nvPicPr>
          <p:blipFill>
            <a:blip r:embed="rId5"/>
            <a:stretch>
              <a:fillRect/>
            </a:stretch>
          </p:blipFill>
          <p:spPr>
            <a:xfrm>
              <a:off x="699418" y="1830178"/>
              <a:ext cx="3092530" cy="3574996"/>
            </a:xfrm>
            <a:prstGeom prst="rect">
              <a:avLst/>
            </a:prstGeom>
          </p:spPr>
        </p:pic>
        <p:sp>
          <p:nvSpPr>
            <p:cNvPr id="19" name="Rettangolo 18">
              <a:extLst>
                <a:ext uri="{FF2B5EF4-FFF2-40B4-BE49-F238E27FC236}">
                  <a16:creationId xmlns:a16="http://schemas.microsoft.com/office/drawing/2014/main" id="{9F77E3B6-E258-7962-F7E6-453E9FE6A4CE}"/>
                </a:ext>
              </a:extLst>
            </p:cNvPr>
            <p:cNvSpPr/>
            <p:nvPr/>
          </p:nvSpPr>
          <p:spPr>
            <a:xfrm>
              <a:off x="698267" y="1947333"/>
              <a:ext cx="387702" cy="7755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grpSp>
    </p:spTree>
    <p:extLst>
      <p:ext uri="{BB962C8B-B14F-4D97-AF65-F5344CB8AC3E}">
        <p14:creationId xmlns:p14="http://schemas.microsoft.com/office/powerpoint/2010/main" val="27296155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BF355-2F7D-2C7E-1C35-805984883D25}"/>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550E1DEF-D495-D082-C66C-629766586E26}"/>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4" name="Text Box 2">
            <a:extLst>
              <a:ext uri="{FF2B5EF4-FFF2-40B4-BE49-F238E27FC236}">
                <a16:creationId xmlns:a16="http://schemas.microsoft.com/office/drawing/2014/main" id="{061FA18E-67C3-869D-495D-B03868F62C6F}"/>
              </a:ext>
            </a:extLst>
          </p:cNvPr>
          <p:cNvSpPr txBox="1">
            <a:spLocks noChangeArrowheads="1"/>
          </p:cNvSpPr>
          <p:nvPr/>
        </p:nvSpPr>
        <p:spPr bwMode="auto">
          <a:xfrm>
            <a:off x="525257" y="2265262"/>
            <a:ext cx="4682060" cy="3098721"/>
          </a:xfrm>
          <a:prstGeom prst="roundRect">
            <a:avLst/>
          </a:prstGeom>
          <a:ln/>
        </p:spPr>
        <p:style>
          <a:lnRef idx="2">
            <a:schemeClr val="accent5"/>
          </a:lnRef>
          <a:fillRef idx="1">
            <a:schemeClr val="lt1"/>
          </a:fillRef>
          <a:effectRef idx="0">
            <a:schemeClr val="accent5"/>
          </a:effectRef>
          <a:fontRef idx="minor">
            <a:schemeClr val="dk1"/>
          </a:fontRef>
        </p:style>
        <p:txBody>
          <a:bodyPr lIns="89965" tIns="44982" rIns="89965" bIns="44982"/>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marL="741363" indent="-2841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a:r>
              <a:rPr lang="en-US" sz="2000">
                <a:solidFill>
                  <a:schemeClr val="tx1"/>
                </a:solidFill>
                <a:latin typeface="Roboto Medium" pitchFamily="2" charset="0"/>
                <a:ea typeface="Roboto Medium" pitchFamily="2" charset="0"/>
                <a:cs typeface="Roboto Slab"/>
              </a:rPr>
              <a:t>IMBALANCE between REQUIREMENTS – INTAKE – NUTRIENTS UTILIZATION</a:t>
            </a:r>
          </a:p>
          <a:p>
            <a:pPr algn="ctr"/>
            <a:endParaRPr lang="en-US" sz="2000">
              <a:solidFill>
                <a:schemeClr val="tx1"/>
              </a:solidFill>
              <a:latin typeface="Roboto Medium" pitchFamily="2" charset="0"/>
              <a:ea typeface="Roboto Medium" pitchFamily="2" charset="0"/>
              <a:cs typeface="Roboto Slab"/>
            </a:endParaRPr>
          </a:p>
          <a:p>
            <a:pPr marL="285750" indent="-285750">
              <a:buFont typeface="Arial" panose="020B0604020202020204" pitchFamily="34" charset="0"/>
              <a:buChar char="•"/>
            </a:pPr>
            <a:r>
              <a:rPr lang="en-US" sz="2000">
                <a:solidFill>
                  <a:schemeClr val="tx1"/>
                </a:solidFill>
                <a:latin typeface="Roboto Medium" pitchFamily="2" charset="0"/>
                <a:ea typeface="Roboto Medium" pitchFamily="2" charset="0"/>
                <a:cs typeface="Roboto Slab"/>
              </a:rPr>
              <a:t>chronic diseases (e.g., neoplasms, renal / cardiac / hepatic failure)</a:t>
            </a:r>
          </a:p>
          <a:p>
            <a:pPr marL="285750" indent="-285750">
              <a:buFont typeface="Arial" panose="020B0604020202020204" pitchFamily="34" charset="0"/>
              <a:buChar char="•"/>
            </a:pPr>
            <a:r>
              <a:rPr lang="en-US" sz="2000">
                <a:solidFill>
                  <a:schemeClr val="tx1"/>
                </a:solidFill>
                <a:latin typeface="Roboto Medium" pitchFamily="2" charset="0"/>
                <a:ea typeface="Roboto Medium" pitchFamily="2" charset="0"/>
                <a:cs typeface="Roboto Slab"/>
              </a:rPr>
              <a:t>acute conditions (e.g., sepsis, burns, trauma</a:t>
            </a:r>
            <a:r>
              <a:rPr lang="en-US" sz="2000">
                <a:latin typeface="Roboto" pitchFamily="2" charset="0"/>
                <a:ea typeface="Roboto" pitchFamily="2" charset="0"/>
              </a:rPr>
              <a:t>)</a:t>
            </a:r>
            <a:endParaRPr lang="en-US">
              <a:latin typeface="Roboto" pitchFamily="2" charset="0"/>
              <a:ea typeface="Roboto" pitchFamily="2" charset="0"/>
            </a:endParaRPr>
          </a:p>
        </p:txBody>
      </p:sp>
      <p:sp>
        <p:nvSpPr>
          <p:cNvPr id="5" name="Rectangle 6">
            <a:extLst>
              <a:ext uri="{FF2B5EF4-FFF2-40B4-BE49-F238E27FC236}">
                <a16:creationId xmlns:a16="http://schemas.microsoft.com/office/drawing/2014/main" id="{490088AD-B6F4-B3B3-F034-C7B113204E9F}"/>
              </a:ext>
            </a:extLst>
          </p:cNvPr>
          <p:cNvSpPr>
            <a:spLocks noChangeArrowheads="1"/>
          </p:cNvSpPr>
          <p:nvPr/>
        </p:nvSpPr>
        <p:spPr bwMode="auto">
          <a:xfrm>
            <a:off x="7442375" y="6566666"/>
            <a:ext cx="4664590" cy="276999"/>
          </a:xfrm>
          <a:prstGeom prst="rect">
            <a:avLst/>
          </a:prstGeom>
          <a:noFill/>
        </p:spPr>
        <p:txBody>
          <a:bodyPr wrap="square" rtlCol="0">
            <a:spAutoFit/>
          </a:bodyPr>
          <a:lstStyle/>
          <a:p>
            <a:pPr algn="r"/>
            <a:r>
              <a:rPr lang="it-IT" altLang="it-IT" sz="1200" i="1" dirty="0" err="1">
                <a:latin typeface="Roboto Thin" pitchFamily="2" charset="0"/>
                <a:ea typeface="Roboto Thin" pitchFamily="2" charset="0"/>
              </a:rPr>
              <a:t>Lucchin</a:t>
            </a:r>
            <a:r>
              <a:rPr lang="it-IT" altLang="it-IT" sz="1200" i="1" dirty="0">
                <a:latin typeface="Roboto Thin" pitchFamily="2" charset="0"/>
                <a:ea typeface="Roboto Thin" pitchFamily="2" charset="0"/>
              </a:rPr>
              <a:t> L et al., </a:t>
            </a:r>
            <a:r>
              <a:rPr lang="it-IT" altLang="it-IT" sz="1200" i="1" dirty="0" err="1">
                <a:latin typeface="Roboto Thin" pitchFamily="2" charset="0"/>
                <a:ea typeface="Roboto Thin" pitchFamily="2" charset="0"/>
              </a:rPr>
              <a:t>Mediterr</a:t>
            </a:r>
            <a:r>
              <a:rPr lang="it-IT" altLang="it-IT" sz="1200" i="1" dirty="0">
                <a:latin typeface="Roboto Thin" pitchFamily="2" charset="0"/>
                <a:ea typeface="Roboto Thin" pitchFamily="2" charset="0"/>
              </a:rPr>
              <a:t> </a:t>
            </a:r>
            <a:r>
              <a:rPr lang="it-IT" altLang="it-IT" sz="1200" i="1" dirty="0" err="1">
                <a:latin typeface="Roboto Thin" pitchFamily="2" charset="0"/>
                <a:ea typeface="Roboto Thin" pitchFamily="2" charset="0"/>
              </a:rPr>
              <a:t>J</a:t>
            </a:r>
            <a:r>
              <a:rPr lang="it-IT" altLang="it-IT" sz="1200" i="1" dirty="0">
                <a:latin typeface="Roboto Thin" pitchFamily="2" charset="0"/>
                <a:ea typeface="Roboto Thin" pitchFamily="2" charset="0"/>
              </a:rPr>
              <a:t> </a:t>
            </a:r>
            <a:r>
              <a:rPr lang="it-IT" altLang="it-IT" sz="1200" i="1" dirty="0" err="1">
                <a:latin typeface="Roboto Thin" pitchFamily="2" charset="0"/>
                <a:ea typeface="Roboto Thin" pitchFamily="2" charset="0"/>
              </a:rPr>
              <a:t>Nutr</a:t>
            </a:r>
            <a:r>
              <a:rPr lang="it-IT" altLang="it-IT" sz="1200" i="1" dirty="0">
                <a:latin typeface="Roboto Thin" pitchFamily="2" charset="0"/>
                <a:ea typeface="Roboto Thin" pitchFamily="2" charset="0"/>
              </a:rPr>
              <a:t> </a:t>
            </a:r>
            <a:r>
              <a:rPr lang="it-IT" altLang="it-IT" sz="1200" i="1" dirty="0" err="1">
                <a:latin typeface="Roboto Thin" pitchFamily="2" charset="0"/>
                <a:ea typeface="Roboto Thin" pitchFamily="2" charset="0"/>
              </a:rPr>
              <a:t>Metab</a:t>
            </a:r>
            <a:r>
              <a:rPr lang="it-IT" altLang="it-IT" sz="1200" i="1" dirty="0">
                <a:latin typeface="Roboto Thin" pitchFamily="2" charset="0"/>
                <a:ea typeface="Roboto Thin" pitchFamily="2" charset="0"/>
              </a:rPr>
              <a:t> 2009; Pezzana A et al., 2009</a:t>
            </a:r>
          </a:p>
        </p:txBody>
      </p:sp>
      <p:sp>
        <p:nvSpPr>
          <p:cNvPr id="7" name="CasellaDiTesto 6">
            <a:extLst>
              <a:ext uri="{FF2B5EF4-FFF2-40B4-BE49-F238E27FC236}">
                <a16:creationId xmlns:a16="http://schemas.microsoft.com/office/drawing/2014/main" id="{1D42670D-7893-DE83-0FD9-7CDB11825B16}"/>
              </a:ext>
            </a:extLst>
          </p:cNvPr>
          <p:cNvSpPr txBox="1"/>
          <p:nvPr/>
        </p:nvSpPr>
        <p:spPr>
          <a:xfrm>
            <a:off x="5401547" y="3104736"/>
            <a:ext cx="6595240" cy="3098721"/>
          </a:xfrm>
          <a:prstGeom prst="roundRect">
            <a:avLst/>
          </a:prstGeom>
          <a:ln>
            <a:solidFill>
              <a:schemeClr val="accent2"/>
            </a:solidFill>
          </a:ln>
        </p:spPr>
        <p:style>
          <a:lnRef idx="2">
            <a:schemeClr val="accent5"/>
          </a:lnRef>
          <a:fillRef idx="1">
            <a:schemeClr val="lt1"/>
          </a:fillRef>
          <a:effectRef idx="0">
            <a:schemeClr val="accent5"/>
          </a:effectRef>
          <a:fontRef idx="minor">
            <a:schemeClr val="dk1"/>
          </a:fontRef>
        </p:style>
        <p:txBody>
          <a:bodyPr lIns="89965" tIns="44982" rIns="89965" bIns="44982"/>
          <a:lstStyle>
            <a:defPPr>
              <a:defRPr lang="it-IT"/>
            </a:defPPr>
            <a:lvl1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Roboto Medium" pitchFamily="2" charset="0"/>
                <a:ea typeface="Roboto Medium" pitchFamily="2" charset="0"/>
                <a:cs typeface="Roboto Slab"/>
              </a:defRPr>
            </a:lvl1pPr>
            <a:lvl2pPr marL="741363" indent="-2841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342900" indent="-342900" algn="l">
              <a:buFont typeface="Arial" panose="020B0604020202020204" pitchFamily="34" charset="0"/>
              <a:buChar char="•"/>
            </a:pPr>
            <a:r>
              <a:rPr lang="en-US" dirty="0"/>
              <a:t>35% of hospitalized patients (range 10-80%)</a:t>
            </a:r>
          </a:p>
          <a:p>
            <a:pPr marL="1084263" lvl="1" indent="-342900">
              <a:buFont typeface="Arial" panose="020B0604020202020204" pitchFamily="34" charset="0"/>
              <a:buChar char="•"/>
            </a:pPr>
            <a:r>
              <a:rPr lang="en-US" dirty="0"/>
              <a:t>40-50% of patients with medical conditions</a:t>
            </a:r>
          </a:p>
          <a:p>
            <a:pPr marL="1084263" lvl="1" indent="-342900">
              <a:buFont typeface="Arial" panose="020B0604020202020204" pitchFamily="34" charset="0"/>
              <a:buChar char="•"/>
            </a:pPr>
            <a:r>
              <a:rPr lang="en-US" dirty="0"/>
              <a:t>20-30% of patients with surgical conditions</a:t>
            </a:r>
          </a:p>
          <a:p>
            <a:pPr marL="742950" lvl="1" indent="-285750">
              <a:buFont typeface="Arial" panose="020B0604020202020204" pitchFamily="34" charset="0"/>
              <a:buChar char="•"/>
            </a:pPr>
            <a:endParaRPr lang="en-US" dirty="0"/>
          </a:p>
          <a:p>
            <a:pPr marL="342900" indent="-342900" algn="l">
              <a:buFont typeface="Arial" panose="020B0604020202020204" pitchFamily="34" charset="0"/>
              <a:buChar char="•"/>
            </a:pPr>
            <a:r>
              <a:rPr lang="en-US" dirty="0"/>
              <a:t>40-45% of elderly patients</a:t>
            </a:r>
          </a:p>
          <a:p>
            <a:pPr lvl="1"/>
            <a:r>
              <a:rPr lang="en-US" dirty="0"/>
              <a:t>5-30% among those living at home (&gt; living alone)</a:t>
            </a:r>
          </a:p>
          <a:p>
            <a:pPr lvl="1"/>
            <a:r>
              <a:rPr lang="en-US" dirty="0"/>
              <a:t>up to 70% of residents in nursing homes</a:t>
            </a:r>
          </a:p>
          <a:p>
            <a:pPr marL="742950" lvl="1" indent="-285750">
              <a:buFont typeface="Arial" panose="020B0604020202020204" pitchFamily="34" charset="0"/>
              <a:buChar char="•"/>
            </a:pPr>
            <a:endParaRPr lang="en-US" dirty="0"/>
          </a:p>
          <a:p>
            <a:pPr marL="342900" indent="-342900" algn="l">
              <a:buFont typeface="Arial" panose="020B0604020202020204" pitchFamily="34" charset="0"/>
              <a:buChar char="•"/>
            </a:pPr>
            <a:r>
              <a:rPr lang="en-US" dirty="0"/>
              <a:t>53% of patients with femoral fractures</a:t>
            </a:r>
          </a:p>
        </p:txBody>
      </p:sp>
      <p:sp>
        <p:nvSpPr>
          <p:cNvPr id="8" name="CasellaDiTesto 7">
            <a:extLst>
              <a:ext uri="{FF2B5EF4-FFF2-40B4-BE49-F238E27FC236}">
                <a16:creationId xmlns:a16="http://schemas.microsoft.com/office/drawing/2014/main" id="{765EAB5B-0D3B-8BA4-0F51-7CD5C2560176}"/>
              </a:ext>
            </a:extLst>
          </p:cNvPr>
          <p:cNvSpPr txBox="1"/>
          <p:nvPr/>
        </p:nvSpPr>
        <p:spPr>
          <a:xfrm>
            <a:off x="164282" y="6601648"/>
            <a:ext cx="3647326" cy="420371"/>
          </a:xfrm>
          <a:prstGeom prst="rect">
            <a:avLst/>
          </a:prstGeom>
          <a:noFill/>
        </p:spPr>
        <p:txBody>
          <a:bodyPr wrap="square">
            <a:spAutoFit/>
          </a:bodyPr>
          <a:lstStyle/>
          <a:p>
            <a:pPr algn="r" defTabSz="1218895">
              <a:buClr>
                <a:srgbClr val="000000"/>
              </a:buClr>
            </a:pPr>
            <a:r>
              <a:rPr lang="it-IT" sz="1066" i="1" kern="0" noProof="1">
                <a:solidFill>
                  <a:schemeClr val="bg1">
                    <a:lumMod val="75000"/>
                  </a:schemeClr>
                </a:solidFill>
                <a:latin typeface="Roboto Thin" pitchFamily="2" charset="0"/>
                <a:ea typeface="Roboto Thin" pitchFamily="2" charset="0"/>
                <a:cs typeface="Arial"/>
                <a:sym typeface="Arial"/>
              </a:rPr>
              <a:t>Images Flaticon.com: Freepik, IconMarketPK, kliwir art</a:t>
            </a:r>
          </a:p>
          <a:p>
            <a:pPr algn="r" defTabSz="1218895">
              <a:buClr>
                <a:srgbClr val="000000"/>
              </a:buClr>
            </a:pPr>
            <a:endParaRPr lang="it-IT" sz="1066" i="1" kern="0" noProof="1">
              <a:solidFill>
                <a:schemeClr val="bg1">
                  <a:lumMod val="75000"/>
                </a:schemeClr>
              </a:solidFill>
              <a:latin typeface="Roboto Thin" pitchFamily="2" charset="0"/>
              <a:ea typeface="Roboto Thin" pitchFamily="2" charset="0"/>
              <a:cs typeface="Arial"/>
              <a:sym typeface="Arial"/>
            </a:endParaRPr>
          </a:p>
        </p:txBody>
      </p:sp>
      <p:pic>
        <p:nvPicPr>
          <p:cNvPr id="10" name="Immagine 9" descr="Immagine che contiene schermata, simbolo, bandiera, stella&#10;&#10;Descrizione generata automaticamente">
            <a:extLst>
              <a:ext uri="{FF2B5EF4-FFF2-40B4-BE49-F238E27FC236}">
                <a16:creationId xmlns:a16="http://schemas.microsoft.com/office/drawing/2014/main" id="{E3EBB550-158A-C436-3A9B-E9A28019F977}"/>
              </a:ext>
            </a:extLst>
          </p:cNvPr>
          <p:cNvPicPr>
            <a:picLocks noChangeAspect="1"/>
          </p:cNvPicPr>
          <p:nvPr/>
        </p:nvPicPr>
        <p:blipFill>
          <a:blip r:embed="rId4"/>
          <a:stretch>
            <a:fillRect/>
          </a:stretch>
        </p:blipFill>
        <p:spPr>
          <a:xfrm>
            <a:off x="10384462" y="2402870"/>
            <a:ext cx="844550" cy="844550"/>
          </a:xfrm>
          <a:prstGeom prst="rect">
            <a:avLst/>
          </a:prstGeom>
        </p:spPr>
      </p:pic>
      <p:pic>
        <p:nvPicPr>
          <p:cNvPr id="12" name="Immagine 11" descr="Immagine che contiene nero, oscurità&#10;&#10;Descrizione generata automaticamente">
            <a:extLst>
              <a:ext uri="{FF2B5EF4-FFF2-40B4-BE49-F238E27FC236}">
                <a16:creationId xmlns:a16="http://schemas.microsoft.com/office/drawing/2014/main" id="{8E4ABB27-7B6A-4E6A-9A82-B43FC257DC4D}"/>
              </a:ext>
            </a:extLst>
          </p:cNvPr>
          <p:cNvPicPr>
            <a:picLocks noChangeAspect="1"/>
          </p:cNvPicPr>
          <p:nvPr/>
        </p:nvPicPr>
        <p:blipFill>
          <a:blip r:embed="rId5"/>
          <a:stretch>
            <a:fillRect/>
          </a:stretch>
        </p:blipFill>
        <p:spPr>
          <a:xfrm>
            <a:off x="10416504" y="5562102"/>
            <a:ext cx="548640" cy="548640"/>
          </a:xfrm>
          <a:prstGeom prst="rect">
            <a:avLst/>
          </a:prstGeom>
        </p:spPr>
      </p:pic>
      <p:pic>
        <p:nvPicPr>
          <p:cNvPr id="14" name="Immagine 13" descr="Immagine che contiene nero, oscurità&#10;&#10;Descrizione generata automaticamente">
            <a:extLst>
              <a:ext uri="{FF2B5EF4-FFF2-40B4-BE49-F238E27FC236}">
                <a16:creationId xmlns:a16="http://schemas.microsoft.com/office/drawing/2014/main" id="{331B99D9-1E43-8480-B934-C940249926D8}"/>
              </a:ext>
            </a:extLst>
          </p:cNvPr>
          <p:cNvPicPr>
            <a:picLocks noChangeAspect="1"/>
          </p:cNvPicPr>
          <p:nvPr/>
        </p:nvPicPr>
        <p:blipFill>
          <a:blip r:embed="rId6"/>
          <a:stretch>
            <a:fillRect/>
          </a:stretch>
        </p:blipFill>
        <p:spPr>
          <a:xfrm>
            <a:off x="11229012" y="4946037"/>
            <a:ext cx="666438" cy="666438"/>
          </a:xfrm>
          <a:prstGeom prst="rect">
            <a:avLst/>
          </a:prstGeom>
        </p:spPr>
      </p:pic>
      <p:sp>
        <p:nvSpPr>
          <p:cNvPr id="16" name="Rectangle: Rounded Corners 6">
            <a:extLst>
              <a:ext uri="{FF2B5EF4-FFF2-40B4-BE49-F238E27FC236}">
                <a16:creationId xmlns:a16="http://schemas.microsoft.com/office/drawing/2014/main" id="{ED111676-59E6-04F0-73D4-C5197BC5F58D}"/>
              </a:ext>
            </a:extLst>
          </p:cNvPr>
          <p:cNvSpPr/>
          <p:nvPr/>
        </p:nvSpPr>
        <p:spPr>
          <a:xfrm>
            <a:off x="5925713" y="2140052"/>
            <a:ext cx="3985253" cy="1084818"/>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it-IT" altLang="it-IT" sz="2400" dirty="0">
                <a:solidFill>
                  <a:schemeClr val="bg1"/>
                </a:solidFill>
                <a:latin typeface="Roboto Medium" pitchFamily="2" charset="0"/>
                <a:ea typeface="Roboto Medium" pitchFamily="2" charset="0"/>
                <a:cs typeface="Roboto Slab"/>
              </a:rPr>
              <a:t>The </a:t>
            </a:r>
            <a:r>
              <a:rPr lang="it-IT" altLang="it-IT" sz="2400" dirty="0" err="1">
                <a:solidFill>
                  <a:schemeClr val="bg1"/>
                </a:solidFill>
                <a:latin typeface="Roboto Medium" pitchFamily="2" charset="0"/>
                <a:ea typeface="Roboto Medium" pitchFamily="2" charset="0"/>
                <a:cs typeface="Roboto Slab"/>
              </a:rPr>
              <a:t>extent</a:t>
            </a:r>
            <a:r>
              <a:rPr lang="it-IT" altLang="it-IT" sz="2400" dirty="0">
                <a:solidFill>
                  <a:schemeClr val="bg1"/>
                </a:solidFill>
                <a:latin typeface="Roboto Medium" pitchFamily="2" charset="0"/>
                <a:ea typeface="Roboto Medium" pitchFamily="2" charset="0"/>
                <a:cs typeface="Roboto Slab"/>
              </a:rPr>
              <a:t> of the </a:t>
            </a:r>
            <a:r>
              <a:rPr lang="it-IT" altLang="it-IT" sz="2400" dirty="0" err="1">
                <a:solidFill>
                  <a:schemeClr val="bg1"/>
                </a:solidFill>
                <a:latin typeface="Roboto Medium" pitchFamily="2" charset="0"/>
                <a:ea typeface="Roboto Medium" pitchFamily="2" charset="0"/>
                <a:cs typeface="Roboto Slab"/>
              </a:rPr>
              <a:t>problem</a:t>
            </a:r>
            <a:r>
              <a:rPr lang="it-IT" altLang="it-IT" sz="2400" dirty="0">
                <a:solidFill>
                  <a:schemeClr val="bg1"/>
                </a:solidFill>
                <a:latin typeface="Roboto Medium" pitchFamily="2" charset="0"/>
                <a:ea typeface="Roboto Medium" pitchFamily="2" charset="0"/>
                <a:cs typeface="Roboto Slab"/>
              </a:rPr>
              <a:t> </a:t>
            </a:r>
            <a:r>
              <a:rPr lang="it-IT" altLang="it-IT" sz="2400" dirty="0" err="1">
                <a:solidFill>
                  <a:schemeClr val="bg1"/>
                </a:solidFill>
                <a:latin typeface="Roboto Medium" pitchFamily="2" charset="0"/>
                <a:ea typeface="Roboto Medium" pitchFamily="2" charset="0"/>
                <a:cs typeface="Roboto Slab"/>
              </a:rPr>
              <a:t>is</a:t>
            </a:r>
            <a:r>
              <a:rPr lang="it-IT" altLang="it-IT" sz="2400" dirty="0">
                <a:solidFill>
                  <a:schemeClr val="bg1"/>
                </a:solidFill>
                <a:latin typeface="Roboto Medium" pitchFamily="2" charset="0"/>
                <a:ea typeface="Roboto Medium" pitchFamily="2" charset="0"/>
                <a:cs typeface="Roboto Slab"/>
              </a:rPr>
              <a:t> </a:t>
            </a:r>
            <a:r>
              <a:rPr lang="it-IT" altLang="it-IT" sz="2400" dirty="0" err="1">
                <a:solidFill>
                  <a:schemeClr val="bg1"/>
                </a:solidFill>
                <a:latin typeface="Roboto Medium" pitchFamily="2" charset="0"/>
                <a:ea typeface="Roboto Medium" pitchFamily="2" charset="0"/>
                <a:cs typeface="Roboto Slab"/>
              </a:rPr>
              <a:t>underestimated</a:t>
            </a:r>
            <a:endParaRPr lang="it-IT" altLang="it-IT" sz="2400" dirty="0">
              <a:solidFill>
                <a:schemeClr val="bg1"/>
              </a:solidFill>
              <a:latin typeface="Roboto Medium" pitchFamily="2" charset="0"/>
              <a:ea typeface="Roboto Medium" pitchFamily="2" charset="0"/>
              <a:cs typeface="Roboto Slab"/>
            </a:endParaRPr>
          </a:p>
        </p:txBody>
      </p:sp>
      <p:sp>
        <p:nvSpPr>
          <p:cNvPr id="17" name="Rectangle: Rounded Corners 6">
            <a:extLst>
              <a:ext uri="{FF2B5EF4-FFF2-40B4-BE49-F238E27FC236}">
                <a16:creationId xmlns:a16="http://schemas.microsoft.com/office/drawing/2014/main" id="{C92E16FF-ADE2-A939-5EFC-8B8EFC2E712B}"/>
              </a:ext>
            </a:extLst>
          </p:cNvPr>
          <p:cNvSpPr/>
          <p:nvPr/>
        </p:nvSpPr>
        <p:spPr>
          <a:xfrm>
            <a:off x="719487" y="5235885"/>
            <a:ext cx="4154324" cy="1194959"/>
          </a:xfrm>
          <a:prstGeom prst="round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altLang="it-IT" sz="2400" dirty="0">
                <a:solidFill>
                  <a:schemeClr val="bg1"/>
                </a:solidFill>
                <a:latin typeface="Roboto Medium" pitchFamily="2" charset="0"/>
                <a:ea typeface="Roboto Medium" pitchFamily="2" charset="0"/>
                <a:cs typeface="Roboto Slab"/>
              </a:rPr>
              <a:t>The condition often worsens during hospitalization</a:t>
            </a:r>
          </a:p>
        </p:txBody>
      </p:sp>
      <p:sp>
        <p:nvSpPr>
          <p:cNvPr id="6" name="Rectangle: Rounded Corners 9">
            <a:extLst>
              <a:ext uri="{FF2B5EF4-FFF2-40B4-BE49-F238E27FC236}">
                <a16:creationId xmlns:a16="http://schemas.microsoft.com/office/drawing/2014/main" id="{2F4E8780-011D-D5C7-9003-DDAFC146C22E}"/>
              </a:ext>
            </a:extLst>
          </p:cNvPr>
          <p:cNvSpPr/>
          <p:nvPr/>
        </p:nvSpPr>
        <p:spPr>
          <a:xfrm>
            <a:off x="719487" y="1324350"/>
            <a:ext cx="2711100"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a:t>
            </a:r>
          </a:p>
        </p:txBody>
      </p:sp>
    </p:spTree>
    <p:extLst>
      <p:ext uri="{BB962C8B-B14F-4D97-AF65-F5344CB8AC3E}">
        <p14:creationId xmlns:p14="http://schemas.microsoft.com/office/powerpoint/2010/main" val="108137866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9BA59-8161-1B3F-B78E-9D6D68CBA24E}"/>
            </a:ext>
          </a:extLst>
        </p:cNvPr>
        <p:cNvGrpSpPr/>
        <p:nvPr/>
      </p:nvGrpSpPr>
      <p:grpSpPr>
        <a:xfrm>
          <a:off x="0" y="0"/>
          <a:ext cx="0" cy="0"/>
          <a:chOff x="0" y="0"/>
          <a:chExt cx="0" cy="0"/>
        </a:xfrm>
      </p:grpSpPr>
      <p:sp>
        <p:nvSpPr>
          <p:cNvPr id="3" name="Rectangle: Rounded Corners 6">
            <a:extLst>
              <a:ext uri="{FF2B5EF4-FFF2-40B4-BE49-F238E27FC236}">
                <a16:creationId xmlns:a16="http://schemas.microsoft.com/office/drawing/2014/main" id="{ED9E1A0C-615A-A4A5-25ED-9AEF86762FB9}"/>
              </a:ext>
            </a:extLst>
          </p:cNvPr>
          <p:cNvSpPr/>
          <p:nvPr/>
        </p:nvSpPr>
        <p:spPr>
          <a:xfrm>
            <a:off x="1769588" y="2692844"/>
            <a:ext cx="3910824" cy="2840806"/>
          </a:xfrm>
          <a:prstGeom prst="round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defRPr sz="2800">
                <a:solidFill>
                  <a:srgbClr val="3C3C3C"/>
                </a:solidFill>
              </a:defRPr>
            </a:pPr>
            <a:r>
              <a:rPr lang="en-US" sz="2400" dirty="0">
                <a:solidFill>
                  <a:schemeClr val="bg1"/>
                </a:solidFill>
                <a:latin typeface="Roboto Medium" pitchFamily="2" charset="0"/>
                <a:ea typeface="Roboto Medium" pitchFamily="2" charset="0"/>
                <a:cs typeface="Roboto Slab"/>
              </a:rPr>
              <a:t>Immunocompetence</a:t>
            </a:r>
          </a:p>
          <a:p>
            <a:pPr algn="ctr">
              <a:spcBef>
                <a:spcPts val="600"/>
              </a:spcBef>
              <a:defRPr sz="2800">
                <a:solidFill>
                  <a:srgbClr val="3C3C3C"/>
                </a:solidFill>
              </a:defRPr>
            </a:pPr>
            <a:r>
              <a:rPr lang="en-US" sz="2400" dirty="0">
                <a:solidFill>
                  <a:schemeClr val="bg1"/>
                </a:solidFill>
                <a:latin typeface="Roboto Medium" pitchFamily="2" charset="0"/>
                <a:ea typeface="Roboto Medium" pitchFamily="2" charset="0"/>
                <a:cs typeface="Roboto Slab"/>
              </a:rPr>
              <a:t>Wound healing</a:t>
            </a:r>
          </a:p>
          <a:p>
            <a:pPr algn="ctr">
              <a:spcBef>
                <a:spcPts val="600"/>
              </a:spcBef>
              <a:defRPr sz="2800">
                <a:solidFill>
                  <a:srgbClr val="3C3C3C"/>
                </a:solidFill>
              </a:defRPr>
            </a:pPr>
            <a:r>
              <a:rPr lang="it-IT" altLang="it-IT" sz="2400" dirty="0" err="1">
                <a:solidFill>
                  <a:schemeClr val="bg1"/>
                </a:solidFill>
                <a:latin typeface="Roboto Medium" pitchFamily="2" charset="0"/>
                <a:ea typeface="Roboto Medium" pitchFamily="2" charset="0"/>
                <a:cs typeface="Roboto Slab"/>
              </a:rPr>
              <a:t>Pharmacokinetics</a:t>
            </a:r>
            <a:endParaRPr lang="en-US" sz="2400" dirty="0">
              <a:solidFill>
                <a:schemeClr val="bg1"/>
              </a:solidFill>
              <a:latin typeface="Roboto Medium" pitchFamily="2" charset="0"/>
              <a:ea typeface="Roboto Medium" pitchFamily="2" charset="0"/>
              <a:cs typeface="Roboto Slab"/>
            </a:endParaRPr>
          </a:p>
          <a:p>
            <a:pPr algn="ctr">
              <a:spcBef>
                <a:spcPts val="600"/>
              </a:spcBef>
              <a:defRPr sz="2800">
                <a:solidFill>
                  <a:srgbClr val="3C3C3C"/>
                </a:solidFill>
              </a:defRPr>
            </a:pPr>
            <a:r>
              <a:rPr lang="en-US" sz="2400" dirty="0">
                <a:solidFill>
                  <a:schemeClr val="bg1"/>
                </a:solidFill>
                <a:latin typeface="Roboto Medium" pitchFamily="2" charset="0"/>
                <a:ea typeface="Roboto Medium" pitchFamily="2" charset="0"/>
                <a:cs typeface="Roboto Slab"/>
              </a:rPr>
              <a:t>GFR</a:t>
            </a:r>
          </a:p>
          <a:p>
            <a:pPr algn="ctr">
              <a:spcBef>
                <a:spcPts val="600"/>
              </a:spcBef>
              <a:defRPr sz="2800">
                <a:solidFill>
                  <a:srgbClr val="3C3C3C"/>
                </a:solidFill>
              </a:defRPr>
            </a:pPr>
            <a:r>
              <a:rPr lang="en-US" sz="2400" dirty="0">
                <a:solidFill>
                  <a:schemeClr val="bg1"/>
                </a:solidFill>
                <a:latin typeface="Roboto Medium" pitchFamily="2" charset="0"/>
                <a:ea typeface="Roboto Medium" pitchFamily="2" charset="0"/>
                <a:cs typeface="Roboto Slab"/>
              </a:rPr>
              <a:t>Intestinal barrier</a:t>
            </a:r>
          </a:p>
          <a:p>
            <a:pPr algn="ctr">
              <a:spcBef>
                <a:spcPts val="600"/>
              </a:spcBef>
              <a:defRPr sz="2800">
                <a:solidFill>
                  <a:srgbClr val="3C3C3C"/>
                </a:solidFill>
              </a:defRPr>
            </a:pPr>
            <a:r>
              <a:rPr lang="en-US" sz="2400" dirty="0">
                <a:solidFill>
                  <a:schemeClr val="bg1"/>
                </a:solidFill>
                <a:latin typeface="Roboto Medium" pitchFamily="2" charset="0"/>
                <a:ea typeface="Roboto Medium" pitchFamily="2" charset="0"/>
                <a:cs typeface="Roboto Slab"/>
              </a:rPr>
              <a:t>Muscle function</a:t>
            </a:r>
          </a:p>
        </p:txBody>
      </p:sp>
      <p:pic>
        <p:nvPicPr>
          <p:cNvPr id="9" name="Immagine 8" descr="Immagine che contiene Elementi grafici, simbolo, Carattere, logo&#10;&#10;Descrizione generata automaticamente">
            <a:extLst>
              <a:ext uri="{FF2B5EF4-FFF2-40B4-BE49-F238E27FC236}">
                <a16:creationId xmlns:a16="http://schemas.microsoft.com/office/drawing/2014/main" id="{45A2EA02-6603-5F5B-53A3-F9F694069517}"/>
              </a:ext>
            </a:extLst>
          </p:cNvPr>
          <p:cNvPicPr>
            <a:picLocks noChangeAspect="1"/>
          </p:cNvPicPr>
          <p:nvPr/>
        </p:nvPicPr>
        <p:blipFill>
          <a:blip r:embed="rId3"/>
          <a:stretch>
            <a:fillRect/>
          </a:stretch>
        </p:blipFill>
        <p:spPr>
          <a:xfrm rot="10800000">
            <a:off x="5047512" y="2183249"/>
            <a:ext cx="834618" cy="834618"/>
          </a:xfrm>
          <a:prstGeom prst="rect">
            <a:avLst/>
          </a:prstGeom>
        </p:spPr>
      </p:pic>
      <p:sp>
        <p:nvSpPr>
          <p:cNvPr id="20" name="Rectangle: Rounded Corners 6">
            <a:extLst>
              <a:ext uri="{FF2B5EF4-FFF2-40B4-BE49-F238E27FC236}">
                <a16:creationId xmlns:a16="http://schemas.microsoft.com/office/drawing/2014/main" id="{12EDFB19-61EE-A797-0FE5-7DA46BDBB03B}"/>
              </a:ext>
            </a:extLst>
          </p:cNvPr>
          <p:cNvSpPr/>
          <p:nvPr/>
        </p:nvSpPr>
        <p:spPr>
          <a:xfrm>
            <a:off x="7396339" y="1965920"/>
            <a:ext cx="2875179" cy="2695172"/>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it-IT" altLang="it-IT" sz="2400" dirty="0" err="1">
                <a:solidFill>
                  <a:schemeClr val="bg1"/>
                </a:solidFill>
                <a:latin typeface="Roboto Medium" pitchFamily="2" charset="0"/>
                <a:ea typeface="Roboto Medium" pitchFamily="2" charset="0"/>
                <a:cs typeface="Roboto Slab"/>
              </a:rPr>
              <a:t>Mortality</a:t>
            </a:r>
            <a:endParaRPr lang="it-IT" altLang="it-IT" sz="2400" dirty="0">
              <a:solidFill>
                <a:schemeClr val="bg1"/>
              </a:solidFill>
              <a:latin typeface="Roboto Medium" pitchFamily="2" charset="0"/>
              <a:ea typeface="Roboto Medium" pitchFamily="2" charset="0"/>
              <a:cs typeface="Roboto Slab"/>
            </a:endParaRPr>
          </a:p>
          <a:p>
            <a:pPr algn="ctr">
              <a:spcBef>
                <a:spcPts val="600"/>
              </a:spcBef>
            </a:pPr>
            <a:r>
              <a:rPr lang="en-US" sz="2400" dirty="0">
                <a:solidFill>
                  <a:schemeClr val="bg1"/>
                </a:solidFill>
                <a:latin typeface="Roboto Medium" pitchFamily="2" charset="0"/>
                <a:ea typeface="Roboto Medium" pitchFamily="2" charset="0"/>
                <a:cs typeface="Roboto Slab"/>
              </a:rPr>
              <a:t>Morbidity</a:t>
            </a:r>
            <a:endParaRPr lang="it-IT" sz="2400" dirty="0">
              <a:solidFill>
                <a:schemeClr val="bg1"/>
              </a:solidFill>
              <a:latin typeface="Roboto Medium" pitchFamily="2" charset="0"/>
              <a:ea typeface="Roboto Medium" pitchFamily="2" charset="0"/>
              <a:cs typeface="Roboto Slab"/>
            </a:endParaRPr>
          </a:p>
          <a:p>
            <a:pPr algn="ctr">
              <a:spcBef>
                <a:spcPts val="600"/>
              </a:spcBef>
            </a:pPr>
            <a:r>
              <a:rPr lang="it-IT" sz="2400" dirty="0">
                <a:solidFill>
                  <a:schemeClr val="bg1"/>
                </a:solidFill>
                <a:latin typeface="Roboto Medium" pitchFamily="2" charset="0"/>
                <a:ea typeface="Roboto Medium" pitchFamily="2" charset="0"/>
                <a:cs typeface="Roboto Slab"/>
              </a:rPr>
              <a:t>Costs</a:t>
            </a:r>
          </a:p>
          <a:p>
            <a:pPr algn="ctr">
              <a:spcBef>
                <a:spcPts val="600"/>
              </a:spcBef>
            </a:pPr>
            <a:r>
              <a:rPr lang="it-IT" altLang="it-IT" sz="2400" dirty="0" err="1">
                <a:solidFill>
                  <a:schemeClr val="bg1"/>
                </a:solidFill>
                <a:latin typeface="Roboto Medium" pitchFamily="2" charset="0"/>
                <a:ea typeface="Roboto Medium" pitchFamily="2" charset="0"/>
                <a:cs typeface="Roboto Slab"/>
              </a:rPr>
              <a:t>Lenght</a:t>
            </a:r>
            <a:r>
              <a:rPr lang="it-IT" altLang="it-IT" sz="2400" dirty="0">
                <a:solidFill>
                  <a:schemeClr val="bg1"/>
                </a:solidFill>
                <a:latin typeface="Roboto Medium" pitchFamily="2" charset="0"/>
                <a:ea typeface="Roboto Medium" pitchFamily="2" charset="0"/>
                <a:cs typeface="Roboto Slab"/>
              </a:rPr>
              <a:t> of stay</a:t>
            </a:r>
            <a:endParaRPr lang="en-US" sz="2400" dirty="0">
              <a:solidFill>
                <a:schemeClr val="bg1"/>
              </a:solidFill>
              <a:latin typeface="Roboto Medium" pitchFamily="2" charset="0"/>
              <a:ea typeface="Roboto Medium" pitchFamily="2" charset="0"/>
              <a:cs typeface="Roboto Slab"/>
            </a:endParaRPr>
          </a:p>
        </p:txBody>
      </p:sp>
      <p:pic>
        <p:nvPicPr>
          <p:cNvPr id="26" name="Immagine 25" descr="Immagine che contiene Elementi grafici, simbolo, Carattere, logo&#10;&#10;Descrizione generata automaticamente">
            <a:extLst>
              <a:ext uri="{FF2B5EF4-FFF2-40B4-BE49-F238E27FC236}">
                <a16:creationId xmlns:a16="http://schemas.microsoft.com/office/drawing/2014/main" id="{0FA97861-57C0-8A6F-4109-D7C8FE575828}"/>
              </a:ext>
            </a:extLst>
          </p:cNvPr>
          <p:cNvPicPr>
            <a:picLocks noChangeAspect="1"/>
          </p:cNvPicPr>
          <p:nvPr/>
        </p:nvPicPr>
        <p:blipFill>
          <a:blip r:embed="rId3"/>
          <a:stretch>
            <a:fillRect/>
          </a:stretch>
        </p:blipFill>
        <p:spPr>
          <a:xfrm>
            <a:off x="9783971" y="1548611"/>
            <a:ext cx="834618" cy="834618"/>
          </a:xfrm>
          <a:prstGeom prst="rect">
            <a:avLst/>
          </a:prstGeom>
        </p:spPr>
      </p:pic>
      <p:pic>
        <p:nvPicPr>
          <p:cNvPr id="2" name="Immagine 1">
            <a:extLst>
              <a:ext uri="{FF2B5EF4-FFF2-40B4-BE49-F238E27FC236}">
                <a16:creationId xmlns:a16="http://schemas.microsoft.com/office/drawing/2014/main" id="{5791F26E-A1AA-6EA7-D20D-1B3692F5F6BF}"/>
              </a:ext>
            </a:extLst>
          </p:cNvPr>
          <p:cNvPicPr>
            <a:picLocks noGrp="1" noRot="1" noMove="1" noResize="1" noEditPoints="1" noAdjustHandles="1" noChangeArrowheads="1" noChangeShapeType="1" noCrop="1"/>
          </p:cNvPicPr>
          <p:nvPr/>
        </p:nvPicPr>
        <p:blipFill>
          <a:blip r:embed="rId4"/>
          <a:stretch>
            <a:fillRect/>
          </a:stretch>
        </p:blipFill>
        <p:spPr>
          <a:xfrm>
            <a:off x="-17586" y="-17586"/>
            <a:ext cx="12206411" cy="1090486"/>
          </a:xfrm>
          <a:prstGeom prst="rect">
            <a:avLst/>
          </a:prstGeom>
        </p:spPr>
      </p:pic>
      <p:sp>
        <p:nvSpPr>
          <p:cNvPr id="17" name="Rectangle: Rounded Corners 6">
            <a:extLst>
              <a:ext uri="{FF2B5EF4-FFF2-40B4-BE49-F238E27FC236}">
                <a16:creationId xmlns:a16="http://schemas.microsoft.com/office/drawing/2014/main" id="{25EB5581-A07E-1309-B530-3711BF384D15}"/>
              </a:ext>
            </a:extLst>
          </p:cNvPr>
          <p:cNvSpPr/>
          <p:nvPr/>
        </p:nvSpPr>
        <p:spPr>
          <a:xfrm>
            <a:off x="7396338" y="5185217"/>
            <a:ext cx="2875179" cy="834618"/>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it-IT" altLang="it-IT" sz="2400" dirty="0" err="1">
                <a:solidFill>
                  <a:schemeClr val="bg1"/>
                </a:solidFill>
                <a:latin typeface="Roboto Medium" pitchFamily="2" charset="0"/>
                <a:ea typeface="Roboto Medium" pitchFamily="2" charset="0"/>
                <a:cs typeface="Roboto Slab"/>
              </a:rPr>
              <a:t>QoL</a:t>
            </a:r>
            <a:endParaRPr lang="it-IT" altLang="it-IT" sz="2400" dirty="0">
              <a:solidFill>
                <a:schemeClr val="bg1"/>
              </a:solidFill>
              <a:latin typeface="Roboto Medium" pitchFamily="2" charset="0"/>
              <a:ea typeface="Roboto Medium" pitchFamily="2" charset="0"/>
              <a:cs typeface="Roboto Slab"/>
            </a:endParaRPr>
          </a:p>
        </p:txBody>
      </p:sp>
      <p:pic>
        <p:nvPicPr>
          <p:cNvPr id="18" name="Immagine 17" descr="Immagine che contiene Elementi grafici, simbolo, Carattere, logo&#10;&#10;Descrizione generata automaticamente">
            <a:extLst>
              <a:ext uri="{FF2B5EF4-FFF2-40B4-BE49-F238E27FC236}">
                <a16:creationId xmlns:a16="http://schemas.microsoft.com/office/drawing/2014/main" id="{80699300-DA65-47A4-DFF9-10E96FE3FA15}"/>
              </a:ext>
            </a:extLst>
          </p:cNvPr>
          <p:cNvPicPr>
            <a:picLocks noChangeAspect="1"/>
          </p:cNvPicPr>
          <p:nvPr/>
        </p:nvPicPr>
        <p:blipFill>
          <a:blip r:embed="rId3"/>
          <a:stretch>
            <a:fillRect/>
          </a:stretch>
        </p:blipFill>
        <p:spPr>
          <a:xfrm rot="10800000">
            <a:off x="9857517" y="4661092"/>
            <a:ext cx="828000" cy="828000"/>
          </a:xfrm>
          <a:prstGeom prst="rect">
            <a:avLst/>
          </a:prstGeom>
        </p:spPr>
      </p:pic>
      <p:sp>
        <p:nvSpPr>
          <p:cNvPr id="19" name="Mostrina 18">
            <a:extLst>
              <a:ext uri="{FF2B5EF4-FFF2-40B4-BE49-F238E27FC236}">
                <a16:creationId xmlns:a16="http://schemas.microsoft.com/office/drawing/2014/main" id="{58C33AF3-A23F-9884-70C2-5DE4AFE4E9F0}"/>
              </a:ext>
            </a:extLst>
          </p:cNvPr>
          <p:cNvSpPr/>
          <p:nvPr/>
        </p:nvSpPr>
        <p:spPr>
          <a:xfrm>
            <a:off x="6094412" y="3429000"/>
            <a:ext cx="826477" cy="1301261"/>
          </a:xfrm>
          <a:prstGeom prst="chevron">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22" name="Rectangle 6">
            <a:extLst>
              <a:ext uri="{FF2B5EF4-FFF2-40B4-BE49-F238E27FC236}">
                <a16:creationId xmlns:a16="http://schemas.microsoft.com/office/drawing/2014/main" id="{0B7F3011-1578-E17D-A202-5060B142AC6C}"/>
              </a:ext>
            </a:extLst>
          </p:cNvPr>
          <p:cNvSpPr>
            <a:spLocks noChangeArrowheads="1"/>
          </p:cNvSpPr>
          <p:nvPr/>
        </p:nvSpPr>
        <p:spPr bwMode="auto">
          <a:xfrm>
            <a:off x="7442375" y="6566666"/>
            <a:ext cx="4664590" cy="276999"/>
          </a:xfrm>
          <a:prstGeom prst="rect">
            <a:avLst/>
          </a:prstGeom>
          <a:noFill/>
        </p:spPr>
        <p:txBody>
          <a:bodyPr wrap="square" rtlCol="0">
            <a:spAutoFit/>
          </a:bodyPr>
          <a:lstStyle/>
          <a:p>
            <a:pPr algn="r"/>
            <a:r>
              <a:rPr lang="it-IT" altLang="it-IT" sz="1200" i="1" dirty="0" err="1">
                <a:latin typeface="Roboto Thin" pitchFamily="2" charset="0"/>
                <a:ea typeface="Roboto Thin" pitchFamily="2" charset="0"/>
              </a:rPr>
              <a:t>Normal</a:t>
            </a:r>
            <a:r>
              <a:rPr lang="it-IT" altLang="it-IT" sz="1200" i="1" dirty="0">
                <a:latin typeface="Roboto Thin" pitchFamily="2" charset="0"/>
                <a:ea typeface="Roboto Thin" pitchFamily="2" charset="0"/>
              </a:rPr>
              <a:t> et al. </a:t>
            </a:r>
            <a:r>
              <a:rPr lang="it-IT" altLang="it-IT" sz="1200" i="1" dirty="0" err="1">
                <a:latin typeface="Roboto Thin" pitchFamily="2" charset="0"/>
                <a:ea typeface="Roboto Thin" pitchFamily="2" charset="0"/>
              </a:rPr>
              <a:t>Clin</a:t>
            </a:r>
            <a:r>
              <a:rPr lang="it-IT" altLang="it-IT" sz="1200" i="1" dirty="0">
                <a:latin typeface="Roboto Thin" pitchFamily="2" charset="0"/>
                <a:ea typeface="Roboto Thin" pitchFamily="2" charset="0"/>
              </a:rPr>
              <a:t> </a:t>
            </a:r>
            <a:r>
              <a:rPr lang="it-IT" altLang="it-IT" sz="1200" i="1" dirty="0" err="1">
                <a:latin typeface="Roboto Thin" pitchFamily="2" charset="0"/>
                <a:ea typeface="Roboto Thin" pitchFamily="2" charset="0"/>
              </a:rPr>
              <a:t>Nutr</a:t>
            </a:r>
            <a:r>
              <a:rPr lang="it-IT" altLang="it-IT" sz="1200" i="1" dirty="0">
                <a:latin typeface="Roboto Thin" pitchFamily="2" charset="0"/>
                <a:ea typeface="Roboto Thin" pitchFamily="2" charset="0"/>
              </a:rPr>
              <a:t> 2007</a:t>
            </a:r>
          </a:p>
        </p:txBody>
      </p:sp>
      <p:sp>
        <p:nvSpPr>
          <p:cNvPr id="4" name="Rectangle: Rounded Corners 9">
            <a:extLst>
              <a:ext uri="{FF2B5EF4-FFF2-40B4-BE49-F238E27FC236}">
                <a16:creationId xmlns:a16="http://schemas.microsoft.com/office/drawing/2014/main" id="{25893B87-3D07-CFE8-BC47-6FAF866BAEA5}"/>
              </a:ext>
            </a:extLst>
          </p:cNvPr>
          <p:cNvSpPr/>
          <p:nvPr/>
        </p:nvSpPr>
        <p:spPr>
          <a:xfrm>
            <a:off x="719487" y="1324350"/>
            <a:ext cx="2711100"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a:t>
            </a:r>
          </a:p>
        </p:txBody>
      </p:sp>
    </p:spTree>
    <p:extLst>
      <p:ext uri="{BB962C8B-B14F-4D97-AF65-F5344CB8AC3E}">
        <p14:creationId xmlns:p14="http://schemas.microsoft.com/office/powerpoint/2010/main" val="20834515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7"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12D4C-7505-3D25-F5CA-1455EDB99ADC}"/>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882C7F5B-9DC9-BEDB-8BF1-31CCB79B4E3E}"/>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8" name="CasellaDiTesto 7">
            <a:extLst>
              <a:ext uri="{FF2B5EF4-FFF2-40B4-BE49-F238E27FC236}">
                <a16:creationId xmlns:a16="http://schemas.microsoft.com/office/drawing/2014/main" id="{2C2A059D-1E62-6D6D-B62B-C707617B308C}"/>
              </a:ext>
            </a:extLst>
          </p:cNvPr>
          <p:cNvSpPr txBox="1"/>
          <p:nvPr/>
        </p:nvSpPr>
        <p:spPr>
          <a:xfrm>
            <a:off x="335998" y="6621739"/>
            <a:ext cx="4741840" cy="256352"/>
          </a:xfrm>
          <a:prstGeom prst="rect">
            <a:avLst/>
          </a:prstGeom>
          <a:noFill/>
        </p:spPr>
        <p:txBody>
          <a:bodyPr wrap="square">
            <a:spAutoFit/>
          </a:bodyPr>
          <a:lstStyle/>
          <a:p>
            <a:r>
              <a:rPr lang="it-IT" sz="1066" i="1" kern="0" noProof="1">
                <a:solidFill>
                  <a:schemeClr val="bg1">
                    <a:lumMod val="75000"/>
                  </a:schemeClr>
                </a:solidFill>
                <a:latin typeface="Roboto Thin" pitchFamily="2" charset="0"/>
                <a:ea typeface="Roboto Thin" pitchFamily="2" charset="0"/>
                <a:cs typeface="Arial"/>
                <a:sym typeface="Arial"/>
              </a:rPr>
              <a:t>Images Flaticon.com: Eucalyp, Prosymbols Premium, Uniconlabs</a:t>
            </a:r>
            <a:endParaRPr lang="it-IT" sz="1066" i="1" kern="0" dirty="0">
              <a:solidFill>
                <a:schemeClr val="bg1">
                  <a:lumMod val="75000"/>
                </a:schemeClr>
              </a:solidFill>
              <a:latin typeface="Roboto Thin" pitchFamily="2" charset="0"/>
              <a:ea typeface="Roboto Thin" pitchFamily="2" charset="0"/>
              <a:cs typeface="Arial"/>
            </a:endParaRPr>
          </a:p>
        </p:txBody>
      </p:sp>
      <p:pic>
        <p:nvPicPr>
          <p:cNvPr id="9" name="Immagine 8" descr="Immagine che contiene schermata, Elementi grafici, design&#10;&#10;Descrizione generata automaticamente">
            <a:extLst>
              <a:ext uri="{FF2B5EF4-FFF2-40B4-BE49-F238E27FC236}">
                <a16:creationId xmlns:a16="http://schemas.microsoft.com/office/drawing/2014/main" id="{E94CD2FF-952F-27CB-784D-A40CFA20ABD7}"/>
              </a:ext>
            </a:extLst>
          </p:cNvPr>
          <p:cNvPicPr>
            <a:picLocks noChangeAspect="1"/>
          </p:cNvPicPr>
          <p:nvPr/>
        </p:nvPicPr>
        <p:blipFill>
          <a:blip r:embed="rId4"/>
          <a:stretch>
            <a:fillRect/>
          </a:stretch>
        </p:blipFill>
        <p:spPr>
          <a:xfrm>
            <a:off x="4661633" y="2798267"/>
            <a:ext cx="2865558" cy="2865558"/>
          </a:xfrm>
          <a:prstGeom prst="rect">
            <a:avLst/>
          </a:prstGeom>
        </p:spPr>
      </p:pic>
      <p:sp>
        <p:nvSpPr>
          <p:cNvPr id="11" name="Rectangle: Rounded Corners 6">
            <a:extLst>
              <a:ext uri="{FF2B5EF4-FFF2-40B4-BE49-F238E27FC236}">
                <a16:creationId xmlns:a16="http://schemas.microsoft.com/office/drawing/2014/main" id="{26B38EF6-36FB-F5A0-B1A8-E7A902F8FFA3}"/>
              </a:ext>
            </a:extLst>
          </p:cNvPr>
          <p:cNvSpPr/>
          <p:nvPr/>
        </p:nvSpPr>
        <p:spPr>
          <a:xfrm>
            <a:off x="661421" y="4423010"/>
            <a:ext cx="3344844" cy="1194959"/>
          </a:xfrm>
          <a:prstGeom prst="round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altLang="it-IT" sz="2400" dirty="0">
                <a:solidFill>
                  <a:schemeClr val="bg1"/>
                </a:solidFill>
                <a:latin typeface="Roboto Medium" pitchFamily="2" charset="0"/>
                <a:ea typeface="Roboto Medium" pitchFamily="2" charset="0"/>
                <a:cs typeface="Roboto Slab"/>
              </a:rPr>
              <a:t>Nutritional screening</a:t>
            </a:r>
          </a:p>
        </p:txBody>
      </p:sp>
      <p:pic>
        <p:nvPicPr>
          <p:cNvPr id="15" name="Immagine 14" descr="Immagine che contiene cerchio, clipart, Elementi grafici, cartone animato&#10;&#10;Descrizione generata automaticamente">
            <a:extLst>
              <a:ext uri="{FF2B5EF4-FFF2-40B4-BE49-F238E27FC236}">
                <a16:creationId xmlns:a16="http://schemas.microsoft.com/office/drawing/2014/main" id="{BAF4CFD2-A6CE-0582-B1B5-233996013639}"/>
              </a:ext>
            </a:extLst>
          </p:cNvPr>
          <p:cNvPicPr>
            <a:picLocks noChangeAspect="1"/>
          </p:cNvPicPr>
          <p:nvPr/>
        </p:nvPicPr>
        <p:blipFill>
          <a:blip r:embed="rId5"/>
          <a:stretch>
            <a:fillRect/>
          </a:stretch>
        </p:blipFill>
        <p:spPr>
          <a:xfrm>
            <a:off x="1691023" y="2817809"/>
            <a:ext cx="1285639" cy="1285639"/>
          </a:xfrm>
          <a:prstGeom prst="rect">
            <a:avLst/>
          </a:prstGeom>
        </p:spPr>
      </p:pic>
      <p:pic>
        <p:nvPicPr>
          <p:cNvPr id="21" name="Immagine 20" descr="Immagine che contiene schermata, Elementi grafici, design&#10;&#10;Descrizione generata automaticamente">
            <a:extLst>
              <a:ext uri="{FF2B5EF4-FFF2-40B4-BE49-F238E27FC236}">
                <a16:creationId xmlns:a16="http://schemas.microsoft.com/office/drawing/2014/main" id="{39003A2E-821A-5697-9F19-169F35758815}"/>
              </a:ext>
            </a:extLst>
          </p:cNvPr>
          <p:cNvPicPr>
            <a:picLocks noChangeAspect="1"/>
          </p:cNvPicPr>
          <p:nvPr/>
        </p:nvPicPr>
        <p:blipFill>
          <a:blip r:embed="rId6"/>
          <a:stretch>
            <a:fillRect/>
          </a:stretch>
        </p:blipFill>
        <p:spPr>
          <a:xfrm>
            <a:off x="9212162" y="4800052"/>
            <a:ext cx="1635834" cy="1635834"/>
          </a:xfrm>
          <a:prstGeom prst="rect">
            <a:avLst/>
          </a:prstGeom>
        </p:spPr>
      </p:pic>
      <p:sp>
        <p:nvSpPr>
          <p:cNvPr id="22" name="Rectangle: Rounded Corners 6">
            <a:extLst>
              <a:ext uri="{FF2B5EF4-FFF2-40B4-BE49-F238E27FC236}">
                <a16:creationId xmlns:a16="http://schemas.microsoft.com/office/drawing/2014/main" id="{F3BA922E-3C7D-AC11-7215-6C93E36F0BFE}"/>
              </a:ext>
            </a:extLst>
          </p:cNvPr>
          <p:cNvSpPr/>
          <p:nvPr/>
        </p:nvSpPr>
        <p:spPr>
          <a:xfrm>
            <a:off x="8182559" y="3339580"/>
            <a:ext cx="3344845" cy="1084818"/>
          </a:xfrm>
          <a:prstGeom prst="round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altLang="it-IT" sz="2400" dirty="0">
                <a:solidFill>
                  <a:schemeClr val="bg1"/>
                </a:solidFill>
                <a:latin typeface="Roboto Medium" pitchFamily="2" charset="0"/>
                <a:ea typeface="Roboto Medium" pitchFamily="2" charset="0"/>
                <a:cs typeface="Roboto Slab"/>
              </a:rPr>
              <a:t>Malnutrition diagnosis</a:t>
            </a:r>
          </a:p>
        </p:txBody>
      </p:sp>
      <p:sp>
        <p:nvSpPr>
          <p:cNvPr id="23" name="Rectangle: Rounded Corners 9">
            <a:extLst>
              <a:ext uri="{FF2B5EF4-FFF2-40B4-BE49-F238E27FC236}">
                <a16:creationId xmlns:a16="http://schemas.microsoft.com/office/drawing/2014/main" id="{430A27C4-C9AF-9ABF-F8AE-3505DE1AD35E}"/>
              </a:ext>
            </a:extLst>
          </p:cNvPr>
          <p:cNvSpPr/>
          <p:nvPr/>
        </p:nvSpPr>
        <p:spPr>
          <a:xfrm>
            <a:off x="719487" y="1324350"/>
            <a:ext cx="4368712"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Approach</a:t>
            </a:r>
          </a:p>
        </p:txBody>
      </p:sp>
      <p:sp>
        <p:nvSpPr>
          <p:cNvPr id="3" name="Rectangle: Rounded Corners 6">
            <a:extLst>
              <a:ext uri="{FF2B5EF4-FFF2-40B4-BE49-F238E27FC236}">
                <a16:creationId xmlns:a16="http://schemas.microsoft.com/office/drawing/2014/main" id="{A5845605-24B8-AD60-CF09-2D17E8981778}"/>
              </a:ext>
            </a:extLst>
          </p:cNvPr>
          <p:cNvSpPr/>
          <p:nvPr/>
        </p:nvSpPr>
        <p:spPr>
          <a:xfrm>
            <a:off x="8182558" y="1509673"/>
            <a:ext cx="3344845" cy="1084818"/>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pPr>
            <a:r>
              <a:rPr lang="en-US" altLang="it-IT" sz="2400" dirty="0">
                <a:solidFill>
                  <a:schemeClr val="bg1"/>
                </a:solidFill>
                <a:latin typeface="Roboto Medium" pitchFamily="2" charset="0"/>
                <a:ea typeface="Roboto Medium" pitchFamily="2" charset="0"/>
                <a:cs typeface="Roboto Slab"/>
              </a:rPr>
              <a:t>Nutritional intervention</a:t>
            </a:r>
          </a:p>
        </p:txBody>
      </p:sp>
      <p:sp>
        <p:nvSpPr>
          <p:cNvPr id="4" name="Rettangolo 3">
            <a:extLst>
              <a:ext uri="{FF2B5EF4-FFF2-40B4-BE49-F238E27FC236}">
                <a16:creationId xmlns:a16="http://schemas.microsoft.com/office/drawing/2014/main" id="{A2D3C269-21A9-6D8D-240B-4BDCE06CB1AD}"/>
              </a:ext>
            </a:extLst>
          </p:cNvPr>
          <p:cNvSpPr/>
          <p:nvPr/>
        </p:nvSpPr>
        <p:spPr>
          <a:xfrm>
            <a:off x="522515" y="2594491"/>
            <a:ext cx="3657600" cy="3463409"/>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2955596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 grpId="0" animBg="1"/>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1A597-BC44-B384-D0EA-CE267777FCAA}"/>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CF96F86A-FC4F-EE35-EA46-FA2F563A05D8}"/>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pic>
        <p:nvPicPr>
          <p:cNvPr id="12" name="Immagine 11" descr="Immagine che contiene testo, schermata, Carattere, bianco&#10;&#10;Descrizione generata automaticamente">
            <a:extLst>
              <a:ext uri="{FF2B5EF4-FFF2-40B4-BE49-F238E27FC236}">
                <a16:creationId xmlns:a16="http://schemas.microsoft.com/office/drawing/2014/main" id="{F2554102-1115-30C6-B274-203DC0AD8A7C}"/>
              </a:ext>
            </a:extLst>
          </p:cNvPr>
          <p:cNvPicPr>
            <a:picLocks noChangeAspect="1"/>
          </p:cNvPicPr>
          <p:nvPr/>
        </p:nvPicPr>
        <p:blipFill>
          <a:blip r:embed="rId4"/>
          <a:stretch>
            <a:fillRect/>
          </a:stretch>
        </p:blipFill>
        <p:spPr>
          <a:xfrm>
            <a:off x="3571869" y="2211086"/>
            <a:ext cx="5027500" cy="1904466"/>
          </a:xfrm>
          <a:prstGeom prst="rect">
            <a:avLst/>
          </a:prstGeom>
          <a:ln>
            <a:solidFill>
              <a:schemeClr val="accent6"/>
            </a:solidFill>
          </a:ln>
        </p:spPr>
      </p:pic>
      <p:pic>
        <p:nvPicPr>
          <p:cNvPr id="14" name="Immagine 13">
            <a:extLst>
              <a:ext uri="{FF2B5EF4-FFF2-40B4-BE49-F238E27FC236}">
                <a16:creationId xmlns:a16="http://schemas.microsoft.com/office/drawing/2014/main" id="{08C303D8-9251-68E2-AACD-E0CD53C1F2F9}"/>
              </a:ext>
            </a:extLst>
          </p:cNvPr>
          <p:cNvPicPr>
            <a:picLocks noChangeAspect="1"/>
          </p:cNvPicPr>
          <p:nvPr/>
        </p:nvPicPr>
        <p:blipFill>
          <a:blip r:embed="rId5"/>
          <a:stretch>
            <a:fillRect/>
          </a:stretch>
        </p:blipFill>
        <p:spPr>
          <a:xfrm>
            <a:off x="2208212" y="4183223"/>
            <a:ext cx="7772400" cy="755650"/>
          </a:xfrm>
          <a:prstGeom prst="rect">
            <a:avLst/>
          </a:prstGeom>
        </p:spPr>
      </p:pic>
      <p:pic>
        <p:nvPicPr>
          <p:cNvPr id="17" name="Immagine 16" descr="Immagine che contiene testo, Carattere, bianco&#10;&#10;Descrizione generata automaticamente">
            <a:extLst>
              <a:ext uri="{FF2B5EF4-FFF2-40B4-BE49-F238E27FC236}">
                <a16:creationId xmlns:a16="http://schemas.microsoft.com/office/drawing/2014/main" id="{5F4D7C17-F63C-4196-1152-47AA29AE5B70}"/>
              </a:ext>
            </a:extLst>
          </p:cNvPr>
          <p:cNvPicPr>
            <a:picLocks noChangeAspect="1"/>
          </p:cNvPicPr>
          <p:nvPr/>
        </p:nvPicPr>
        <p:blipFill>
          <a:blip r:embed="rId6"/>
          <a:stretch>
            <a:fillRect/>
          </a:stretch>
        </p:blipFill>
        <p:spPr>
          <a:xfrm>
            <a:off x="2199419" y="4881723"/>
            <a:ext cx="7772400" cy="1062067"/>
          </a:xfrm>
          <a:prstGeom prst="rect">
            <a:avLst/>
          </a:prstGeom>
        </p:spPr>
      </p:pic>
      <p:pic>
        <p:nvPicPr>
          <p:cNvPr id="19" name="Immagine 18">
            <a:extLst>
              <a:ext uri="{FF2B5EF4-FFF2-40B4-BE49-F238E27FC236}">
                <a16:creationId xmlns:a16="http://schemas.microsoft.com/office/drawing/2014/main" id="{2B44DB43-BA81-7046-6DDF-C6F68E72697E}"/>
              </a:ext>
            </a:extLst>
          </p:cNvPr>
          <p:cNvPicPr>
            <a:picLocks noChangeAspect="1"/>
          </p:cNvPicPr>
          <p:nvPr/>
        </p:nvPicPr>
        <p:blipFill>
          <a:blip r:embed="rId7"/>
          <a:srcRect t="14190" b="11000"/>
          <a:stretch/>
        </p:blipFill>
        <p:spPr>
          <a:xfrm>
            <a:off x="2389919" y="6045644"/>
            <a:ext cx="7581900" cy="684062"/>
          </a:xfrm>
          <a:prstGeom prst="rect">
            <a:avLst/>
          </a:prstGeom>
        </p:spPr>
      </p:pic>
      <p:sp>
        <p:nvSpPr>
          <p:cNvPr id="20" name="Rectangle: Rounded Corners 9">
            <a:extLst>
              <a:ext uri="{FF2B5EF4-FFF2-40B4-BE49-F238E27FC236}">
                <a16:creationId xmlns:a16="http://schemas.microsoft.com/office/drawing/2014/main" id="{10C3F6CE-B59B-987A-DAFB-CF0C56A3DEA4}"/>
              </a:ext>
            </a:extLst>
          </p:cNvPr>
          <p:cNvSpPr/>
          <p:nvPr/>
        </p:nvSpPr>
        <p:spPr>
          <a:xfrm>
            <a:off x="719487" y="1324350"/>
            <a:ext cx="4368712"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Screening</a:t>
            </a:r>
          </a:p>
        </p:txBody>
      </p:sp>
    </p:spTree>
    <p:extLst>
      <p:ext uri="{BB962C8B-B14F-4D97-AF65-F5344CB8AC3E}">
        <p14:creationId xmlns:p14="http://schemas.microsoft.com/office/powerpoint/2010/main" val="327456709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06FE2-1D55-32A4-9900-BAAE71733301}"/>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1A7E2110-2402-EF99-D825-E1EAE8CC5F99}"/>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pic>
        <p:nvPicPr>
          <p:cNvPr id="5" name="Immagine 4">
            <a:extLst>
              <a:ext uri="{FF2B5EF4-FFF2-40B4-BE49-F238E27FC236}">
                <a16:creationId xmlns:a16="http://schemas.microsoft.com/office/drawing/2014/main" id="{D2989711-06D0-3024-8731-2EC4A92D26AC}"/>
              </a:ext>
            </a:extLst>
          </p:cNvPr>
          <p:cNvPicPr>
            <a:picLocks noChangeAspect="1"/>
          </p:cNvPicPr>
          <p:nvPr/>
        </p:nvPicPr>
        <p:blipFill>
          <a:blip r:embed="rId4"/>
          <a:stretch>
            <a:fillRect/>
          </a:stretch>
        </p:blipFill>
        <p:spPr>
          <a:xfrm>
            <a:off x="7669836" y="1228697"/>
            <a:ext cx="4266397" cy="5521219"/>
          </a:xfrm>
          <a:prstGeom prst="rect">
            <a:avLst/>
          </a:prstGeom>
        </p:spPr>
      </p:pic>
      <p:pic>
        <p:nvPicPr>
          <p:cNvPr id="7" name="Immagine 6" descr="Immagine che contiene testo, schermata, Carattere, ricevuta&#10;&#10;Descrizione generata automaticamente">
            <a:extLst>
              <a:ext uri="{FF2B5EF4-FFF2-40B4-BE49-F238E27FC236}">
                <a16:creationId xmlns:a16="http://schemas.microsoft.com/office/drawing/2014/main" id="{9955B60E-0AD9-06C6-AA87-AB997D24C338}"/>
              </a:ext>
            </a:extLst>
          </p:cNvPr>
          <p:cNvPicPr>
            <a:picLocks noChangeAspect="1"/>
          </p:cNvPicPr>
          <p:nvPr/>
        </p:nvPicPr>
        <p:blipFill>
          <a:blip r:embed="rId5"/>
          <a:stretch>
            <a:fillRect/>
          </a:stretch>
        </p:blipFill>
        <p:spPr>
          <a:xfrm>
            <a:off x="965796" y="2227070"/>
            <a:ext cx="5222289" cy="1703407"/>
          </a:xfrm>
          <a:prstGeom prst="rect">
            <a:avLst/>
          </a:prstGeom>
          <a:ln>
            <a:solidFill>
              <a:schemeClr val="accent3"/>
            </a:solidFill>
          </a:ln>
        </p:spPr>
      </p:pic>
      <p:sp>
        <p:nvSpPr>
          <p:cNvPr id="4" name="CasellaDiTesto 3">
            <a:extLst>
              <a:ext uri="{FF2B5EF4-FFF2-40B4-BE49-F238E27FC236}">
                <a16:creationId xmlns:a16="http://schemas.microsoft.com/office/drawing/2014/main" id="{A008145A-CB7B-B4E3-399D-8E31BE9586E9}"/>
              </a:ext>
            </a:extLst>
          </p:cNvPr>
          <p:cNvSpPr txBox="1"/>
          <p:nvPr/>
        </p:nvSpPr>
        <p:spPr>
          <a:xfrm>
            <a:off x="965796" y="4192035"/>
            <a:ext cx="5222289" cy="1634490"/>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285750" indent="-285750">
              <a:buFont typeface="Arial" panose="020B0604020202020204" pitchFamily="34" charset="0"/>
              <a:buChar char="•"/>
            </a:pPr>
            <a:r>
              <a:rPr lang="en-US" dirty="0">
                <a:latin typeface="Roboto Light" pitchFamily="2" charset="0"/>
                <a:ea typeface="Roboto Light" pitchFamily="2" charset="0"/>
              </a:rPr>
              <a:t>Malnutrition universal screening tool (MUST)</a:t>
            </a:r>
          </a:p>
          <a:p>
            <a:pPr marL="285750" indent="-285750">
              <a:buFont typeface="Arial" panose="020B0604020202020204" pitchFamily="34" charset="0"/>
              <a:buChar char="•"/>
            </a:pPr>
            <a:r>
              <a:rPr lang="en-US" dirty="0">
                <a:latin typeface="Roboto Light" pitchFamily="2" charset="0"/>
                <a:ea typeface="Roboto Light" pitchFamily="2" charset="0"/>
              </a:rPr>
              <a:t>Nutritional risk screening (NRS 2002)</a:t>
            </a:r>
          </a:p>
          <a:p>
            <a:pPr marL="285750" indent="-285750">
              <a:buFont typeface="Arial" panose="020B0604020202020204" pitchFamily="34" charset="0"/>
              <a:buChar char="•"/>
            </a:pPr>
            <a:r>
              <a:rPr lang="en-US" dirty="0">
                <a:latin typeface="Roboto Light" pitchFamily="2" charset="0"/>
                <a:ea typeface="Roboto Light" pitchFamily="2" charset="0"/>
              </a:rPr>
              <a:t>Mini Nutritional Assessment (MNA)</a:t>
            </a:r>
          </a:p>
          <a:p>
            <a:pPr marL="285750" indent="-285750">
              <a:buFont typeface="Arial" panose="020B0604020202020204" pitchFamily="34" charset="0"/>
              <a:buChar char="•"/>
            </a:pPr>
            <a:endParaRPr lang="en-US" dirty="0">
              <a:latin typeface="Roboto Light" pitchFamily="2" charset="0"/>
              <a:ea typeface="Roboto Light" pitchFamily="2" charset="0"/>
            </a:endParaRPr>
          </a:p>
          <a:p>
            <a:pPr marL="285750" indent="-285750">
              <a:buFont typeface="Arial" panose="020B0604020202020204" pitchFamily="34" charset="0"/>
              <a:buChar char="•"/>
            </a:pPr>
            <a:r>
              <a:rPr lang="en-US" dirty="0" err="1">
                <a:latin typeface="Roboto Light" pitchFamily="2" charset="0"/>
                <a:ea typeface="Roboto Light" pitchFamily="2" charset="0"/>
              </a:rPr>
              <a:t>STRONGkids</a:t>
            </a:r>
            <a:endParaRPr lang="en-US" dirty="0">
              <a:latin typeface="Roboto Light" pitchFamily="2" charset="0"/>
              <a:ea typeface="Roboto Light" pitchFamily="2" charset="0"/>
            </a:endParaRPr>
          </a:p>
        </p:txBody>
      </p:sp>
      <p:sp>
        <p:nvSpPr>
          <p:cNvPr id="6" name="CasellaDiTesto 5">
            <a:extLst>
              <a:ext uri="{FF2B5EF4-FFF2-40B4-BE49-F238E27FC236}">
                <a16:creationId xmlns:a16="http://schemas.microsoft.com/office/drawing/2014/main" id="{9568C03C-4A56-732D-72ED-28743063532C}"/>
              </a:ext>
            </a:extLst>
          </p:cNvPr>
          <p:cNvSpPr txBox="1"/>
          <p:nvPr/>
        </p:nvSpPr>
        <p:spPr>
          <a:xfrm>
            <a:off x="2056870" y="6036322"/>
            <a:ext cx="975648" cy="408623"/>
          </a:xfrm>
          <a:prstGeom prst="round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a:latin typeface="Roboto Light" pitchFamily="2" charset="0"/>
                <a:ea typeface="Roboto Light" pitchFamily="2" charset="0"/>
              </a:rPr>
              <a:t>Fast</a:t>
            </a:r>
          </a:p>
        </p:txBody>
      </p:sp>
      <p:sp>
        <p:nvSpPr>
          <p:cNvPr id="9" name="CasellaDiTesto 8">
            <a:extLst>
              <a:ext uri="{FF2B5EF4-FFF2-40B4-BE49-F238E27FC236}">
                <a16:creationId xmlns:a16="http://schemas.microsoft.com/office/drawing/2014/main" id="{9D7FDDF1-B9B0-8119-03B1-DC9484358D84}"/>
              </a:ext>
            </a:extLst>
          </p:cNvPr>
          <p:cNvSpPr txBox="1"/>
          <p:nvPr/>
        </p:nvSpPr>
        <p:spPr>
          <a:xfrm>
            <a:off x="3392667" y="6037170"/>
            <a:ext cx="1542181" cy="408623"/>
          </a:xfrm>
          <a:prstGeom prst="round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a:latin typeface="Roboto Light" pitchFamily="2" charset="0"/>
                <a:ea typeface="Roboto Light" pitchFamily="2" charset="0"/>
              </a:rPr>
              <a:t>Easy to use</a:t>
            </a:r>
          </a:p>
        </p:txBody>
      </p:sp>
      <p:sp>
        <p:nvSpPr>
          <p:cNvPr id="10" name="CasellaDiTesto 9">
            <a:extLst>
              <a:ext uri="{FF2B5EF4-FFF2-40B4-BE49-F238E27FC236}">
                <a16:creationId xmlns:a16="http://schemas.microsoft.com/office/drawing/2014/main" id="{74098EB0-3B92-2FD2-8311-A498D7B5F3CA}"/>
              </a:ext>
            </a:extLst>
          </p:cNvPr>
          <p:cNvSpPr txBox="1"/>
          <p:nvPr/>
        </p:nvSpPr>
        <p:spPr>
          <a:xfrm>
            <a:off x="335998" y="6621739"/>
            <a:ext cx="4741840" cy="256352"/>
          </a:xfrm>
          <a:prstGeom prst="rect">
            <a:avLst/>
          </a:prstGeom>
          <a:noFill/>
        </p:spPr>
        <p:txBody>
          <a:bodyPr wrap="square">
            <a:spAutoFit/>
          </a:bodyPr>
          <a:lstStyle/>
          <a:p>
            <a:r>
              <a:rPr lang="it-IT" sz="1066" i="1" kern="0" noProof="1">
                <a:solidFill>
                  <a:schemeClr val="bg1">
                    <a:lumMod val="75000"/>
                  </a:schemeClr>
                </a:solidFill>
                <a:latin typeface="Roboto Thin" pitchFamily="2" charset="0"/>
                <a:ea typeface="Roboto Thin" pitchFamily="2" charset="0"/>
                <a:cs typeface="Arial"/>
                <a:sym typeface="Arial"/>
              </a:rPr>
              <a:t>Images Flaticon.com: Srip, Freepik</a:t>
            </a:r>
          </a:p>
        </p:txBody>
      </p:sp>
      <p:pic>
        <p:nvPicPr>
          <p:cNvPr id="16" name="Immagine 15" descr="Immagine che contiene Elementi grafici, logo, grafica, Carattere&#10;&#10;Descrizione generata automaticamente">
            <a:extLst>
              <a:ext uri="{FF2B5EF4-FFF2-40B4-BE49-F238E27FC236}">
                <a16:creationId xmlns:a16="http://schemas.microsoft.com/office/drawing/2014/main" id="{F540A7DD-5569-E72A-DAD1-F485B8F284AD}"/>
              </a:ext>
            </a:extLst>
          </p:cNvPr>
          <p:cNvPicPr>
            <a:picLocks noChangeAspect="1"/>
          </p:cNvPicPr>
          <p:nvPr/>
        </p:nvPicPr>
        <p:blipFill>
          <a:blip r:embed="rId6"/>
          <a:stretch>
            <a:fillRect/>
          </a:stretch>
        </p:blipFill>
        <p:spPr>
          <a:xfrm>
            <a:off x="6752743" y="4135249"/>
            <a:ext cx="841991" cy="841991"/>
          </a:xfrm>
          <a:prstGeom prst="rect">
            <a:avLst/>
          </a:prstGeom>
        </p:spPr>
      </p:pic>
      <p:pic>
        <p:nvPicPr>
          <p:cNvPr id="17" name="Immagine 16" descr="Immagine che contiene Elementi grafici&#10;&#10;Descrizione generata automaticamente">
            <a:extLst>
              <a:ext uri="{FF2B5EF4-FFF2-40B4-BE49-F238E27FC236}">
                <a16:creationId xmlns:a16="http://schemas.microsoft.com/office/drawing/2014/main" id="{1894FFAD-3115-1F69-4E9C-51A2C24B592C}"/>
              </a:ext>
            </a:extLst>
          </p:cNvPr>
          <p:cNvPicPr>
            <a:picLocks noChangeAspect="1"/>
          </p:cNvPicPr>
          <p:nvPr/>
        </p:nvPicPr>
        <p:blipFill>
          <a:blip r:embed="rId7"/>
          <a:stretch>
            <a:fillRect/>
          </a:stretch>
        </p:blipFill>
        <p:spPr>
          <a:xfrm>
            <a:off x="5851942" y="3655444"/>
            <a:ext cx="900801" cy="900801"/>
          </a:xfrm>
          <a:prstGeom prst="rect">
            <a:avLst/>
          </a:prstGeom>
        </p:spPr>
      </p:pic>
      <p:sp>
        <p:nvSpPr>
          <p:cNvPr id="18" name="Rectangle: Rounded Corners 9">
            <a:extLst>
              <a:ext uri="{FF2B5EF4-FFF2-40B4-BE49-F238E27FC236}">
                <a16:creationId xmlns:a16="http://schemas.microsoft.com/office/drawing/2014/main" id="{83F6118D-4333-5E2A-9B32-2D3B6A36185D}"/>
              </a:ext>
            </a:extLst>
          </p:cNvPr>
          <p:cNvSpPr/>
          <p:nvPr/>
        </p:nvSpPr>
        <p:spPr>
          <a:xfrm>
            <a:off x="719487" y="1324350"/>
            <a:ext cx="4368712"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Screening</a:t>
            </a:r>
          </a:p>
        </p:txBody>
      </p:sp>
    </p:spTree>
    <p:extLst>
      <p:ext uri="{BB962C8B-B14F-4D97-AF65-F5344CB8AC3E}">
        <p14:creationId xmlns:p14="http://schemas.microsoft.com/office/powerpoint/2010/main" val="257953342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A2727-4261-B0E2-620A-A11A7AD9210B}"/>
            </a:ext>
          </a:extLst>
        </p:cNvPr>
        <p:cNvGrpSpPr/>
        <p:nvPr/>
      </p:nvGrpSpPr>
      <p:grpSpPr>
        <a:xfrm>
          <a:off x="0" y="0"/>
          <a:ext cx="0" cy="0"/>
          <a:chOff x="0" y="0"/>
          <a:chExt cx="0" cy="0"/>
        </a:xfrm>
      </p:grpSpPr>
      <p:pic>
        <p:nvPicPr>
          <p:cNvPr id="2" name="Immagine 1">
            <a:extLst>
              <a:ext uri="{FF2B5EF4-FFF2-40B4-BE49-F238E27FC236}">
                <a16:creationId xmlns:a16="http://schemas.microsoft.com/office/drawing/2014/main" id="{4F820879-22A2-AB91-4809-5A657ADBE106}"/>
              </a:ext>
            </a:extLst>
          </p:cNvPr>
          <p:cNvPicPr>
            <a:picLocks noGrp="1" noRot="1" noMove="1" noResize="1" noEditPoints="1" noAdjustHandles="1" noChangeArrowheads="1" noChangeShapeType="1" noCrop="1"/>
          </p:cNvPicPr>
          <p:nvPr/>
        </p:nvPicPr>
        <p:blipFill>
          <a:blip r:embed="rId3"/>
          <a:stretch>
            <a:fillRect/>
          </a:stretch>
        </p:blipFill>
        <p:spPr>
          <a:xfrm>
            <a:off x="-17586" y="-17586"/>
            <a:ext cx="12206411" cy="1090486"/>
          </a:xfrm>
          <a:prstGeom prst="rect">
            <a:avLst/>
          </a:prstGeom>
        </p:spPr>
      </p:pic>
      <p:sp>
        <p:nvSpPr>
          <p:cNvPr id="9" name="Rectangle 6">
            <a:extLst>
              <a:ext uri="{FF2B5EF4-FFF2-40B4-BE49-F238E27FC236}">
                <a16:creationId xmlns:a16="http://schemas.microsoft.com/office/drawing/2014/main" id="{729B7FCB-A2A4-E86C-A8E0-528B26BB4E3B}"/>
              </a:ext>
            </a:extLst>
          </p:cNvPr>
          <p:cNvSpPr>
            <a:spLocks noChangeArrowheads="1"/>
          </p:cNvSpPr>
          <p:nvPr/>
        </p:nvSpPr>
        <p:spPr bwMode="auto">
          <a:xfrm>
            <a:off x="7442375" y="6566666"/>
            <a:ext cx="4664590" cy="276999"/>
          </a:xfrm>
          <a:prstGeom prst="rect">
            <a:avLst/>
          </a:prstGeom>
          <a:noFill/>
        </p:spPr>
        <p:txBody>
          <a:bodyPr wrap="square" rtlCol="0">
            <a:spAutoFit/>
          </a:bodyPr>
          <a:lstStyle/>
          <a:p>
            <a:pPr algn="r"/>
            <a:r>
              <a:rPr lang="it-IT" sz="1200" i="1" dirty="0">
                <a:latin typeface="Roboto Thin" pitchFamily="2" charset="0"/>
                <a:ea typeface="Roboto Thin" pitchFamily="2" charset="0"/>
              </a:rPr>
              <a:t>Skipper A et al. JPEN 2011</a:t>
            </a:r>
          </a:p>
        </p:txBody>
      </p:sp>
      <p:sp>
        <p:nvSpPr>
          <p:cNvPr id="18" name="Rectangle: Rounded Corners 9">
            <a:extLst>
              <a:ext uri="{FF2B5EF4-FFF2-40B4-BE49-F238E27FC236}">
                <a16:creationId xmlns:a16="http://schemas.microsoft.com/office/drawing/2014/main" id="{C89B5AC8-929D-2CEF-69E9-BDBB31CAD36F}"/>
              </a:ext>
            </a:extLst>
          </p:cNvPr>
          <p:cNvSpPr/>
          <p:nvPr/>
        </p:nvSpPr>
        <p:spPr>
          <a:xfrm>
            <a:off x="719487" y="1324350"/>
            <a:ext cx="4368712" cy="727732"/>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latin typeface="Roboto Slab"/>
                <a:ea typeface="Roboto Slab"/>
                <a:cs typeface="Roboto Slab"/>
                <a:sym typeface="Roboto Slab"/>
              </a:rPr>
              <a:t>Malnutrition - Screening</a:t>
            </a:r>
          </a:p>
        </p:txBody>
      </p:sp>
      <p:pic>
        <p:nvPicPr>
          <p:cNvPr id="3" name="Immagine 2" descr="Immagine che contiene testo, schermata, linea, Carattere&#10;&#10;Descrizione generata automaticamente">
            <a:extLst>
              <a:ext uri="{FF2B5EF4-FFF2-40B4-BE49-F238E27FC236}">
                <a16:creationId xmlns:a16="http://schemas.microsoft.com/office/drawing/2014/main" id="{7F3790F0-895F-473B-DACB-EB7326624399}"/>
              </a:ext>
            </a:extLst>
          </p:cNvPr>
          <p:cNvPicPr>
            <a:picLocks noChangeAspect="1"/>
          </p:cNvPicPr>
          <p:nvPr/>
        </p:nvPicPr>
        <p:blipFill>
          <a:blip r:embed="rId4"/>
          <a:srcRect t="-1" r="553" b="12663"/>
          <a:stretch/>
        </p:blipFill>
        <p:spPr>
          <a:xfrm>
            <a:off x="1188801" y="2386865"/>
            <a:ext cx="9422387" cy="4013347"/>
          </a:xfrm>
          <a:prstGeom prst="rect">
            <a:avLst/>
          </a:prstGeom>
        </p:spPr>
      </p:pic>
    </p:spTree>
    <p:extLst>
      <p:ext uri="{BB962C8B-B14F-4D97-AF65-F5344CB8AC3E}">
        <p14:creationId xmlns:p14="http://schemas.microsoft.com/office/powerpoint/2010/main" val="296448290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theme/theme1.xml><?xml version="1.0" encoding="utf-8"?>
<a:theme xmlns:a="http://schemas.openxmlformats.org/drawingml/2006/main" name="Warwick template">
  <a:themeElements>
    <a:clrScheme name="Viola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54B8EB1F7D4C548815799738C16CD3E" ma:contentTypeVersion="16" ma:contentTypeDescription="Creare un nuovo documento." ma:contentTypeScope="" ma:versionID="b1860c07062a9c2bb567dba0b59a5813">
  <xsd:schema xmlns:xsd="http://www.w3.org/2001/XMLSchema" xmlns:xs="http://www.w3.org/2001/XMLSchema" xmlns:p="http://schemas.microsoft.com/office/2006/metadata/properties" xmlns:ns2="b934695d-6d59-47cb-9bc6-ef2744814942" xmlns:ns3="f70c1c7b-6bd2-4b23-9196-49f108f9542b" targetNamespace="http://schemas.microsoft.com/office/2006/metadata/properties" ma:root="true" ma:fieldsID="f0aa954e5c95a8a789fc5497fdf9b99d" ns2:_="" ns3:_="">
    <xsd:import namespace="b934695d-6d59-47cb-9bc6-ef2744814942"/>
    <xsd:import namespace="f70c1c7b-6bd2-4b23-9196-49f108f9542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34695d-6d59-47cb-9bc6-ef27448149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Tag immagine" ma:readOnly="false" ma:fieldId="{5cf76f15-5ced-4ddc-b409-7134ff3c332f}" ma:taxonomyMulti="true" ma:sspId="fb33fc36-108e-4a3e-b8e4-c453ad425a7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0c1c7b-6bd2-4b23-9196-49f108f9542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72d58c8-bed2-4bd1-a16a-deab8ffe68a7}" ma:internalName="TaxCatchAll" ma:showField="CatchAllData" ma:web="f70c1c7b-6bd2-4b23-9196-49f108f9542b">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70c1c7b-6bd2-4b23-9196-49f108f9542b" xsi:nil="true"/>
    <lcf76f155ced4ddcb4097134ff3c332f xmlns="b934695d-6d59-47cb-9bc6-ef274481494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E474F61-35F0-4075-9903-0AF8BC363A90}"/>
</file>

<file path=customXml/itemProps2.xml><?xml version="1.0" encoding="utf-8"?>
<ds:datastoreItem xmlns:ds="http://schemas.openxmlformats.org/officeDocument/2006/customXml" ds:itemID="{9E084F06-9177-4A22-952A-6FA22E1A4A12}"/>
</file>

<file path=customXml/itemProps3.xml><?xml version="1.0" encoding="utf-8"?>
<ds:datastoreItem xmlns:ds="http://schemas.openxmlformats.org/officeDocument/2006/customXml" ds:itemID="{3596492A-9041-461B-B564-41C0537B928C}"/>
</file>

<file path=docProps/app.xml><?xml version="1.0" encoding="utf-8"?>
<Properties xmlns="http://schemas.openxmlformats.org/officeDocument/2006/extended-properties" xmlns:vt="http://schemas.openxmlformats.org/officeDocument/2006/docPropsVTypes">
  <Template/>
  <TotalTime>52887</TotalTime>
  <Words>4095</Words>
  <Application>Microsoft Office PowerPoint</Application>
  <PresentationFormat>Personalizzato</PresentationFormat>
  <Paragraphs>541</Paragraphs>
  <Slides>32</Slides>
  <Notes>31</Notes>
  <HiddenSlides>0</HiddenSlides>
  <MMClips>0</MMClips>
  <ScaleCrop>false</ScaleCrop>
  <HeadingPairs>
    <vt:vector size="6" baseType="variant">
      <vt:variant>
        <vt:lpstr>Caratteri utilizzati</vt:lpstr>
      </vt:variant>
      <vt:variant>
        <vt:i4>23</vt:i4>
      </vt:variant>
      <vt:variant>
        <vt:lpstr>Tema</vt:lpstr>
      </vt:variant>
      <vt:variant>
        <vt:i4>2</vt:i4>
      </vt:variant>
      <vt:variant>
        <vt:lpstr>Titoli diapositive</vt:lpstr>
      </vt:variant>
      <vt:variant>
        <vt:i4>32</vt:i4>
      </vt:variant>
    </vt:vector>
  </HeadingPairs>
  <TitlesOfParts>
    <vt:vector size="57" baseType="lpstr">
      <vt:lpstr>AdvOT863180fb</vt:lpstr>
      <vt:lpstr>AdvOT863180fb+20</vt:lpstr>
      <vt:lpstr>AdvOT863180fb+fb</vt:lpstr>
      <vt:lpstr>AdvTT5843c571</vt:lpstr>
      <vt:lpstr>Aptos</vt:lpstr>
      <vt:lpstr>Arial</vt:lpstr>
      <vt:lpstr>Calibri</vt:lpstr>
      <vt:lpstr>Calibri Light</vt:lpstr>
      <vt:lpstr>Courier New</vt:lpstr>
      <vt:lpstr>Helvetica</vt:lpstr>
      <vt:lpstr>Impact</vt:lpstr>
      <vt:lpstr>Inter</vt:lpstr>
      <vt:lpstr>Liberation Sans Narrow</vt:lpstr>
      <vt:lpstr>Nixie One</vt:lpstr>
      <vt:lpstr>Palatino Linotype</vt:lpstr>
      <vt:lpstr>Roboto</vt:lpstr>
      <vt:lpstr>Roboto Light</vt:lpstr>
      <vt:lpstr>Roboto Medium</vt:lpstr>
      <vt:lpstr>Roboto Slab</vt:lpstr>
      <vt:lpstr>Roboto Thin</vt:lpstr>
      <vt:lpstr>system-ui</vt:lpstr>
      <vt:lpstr>Times</vt:lpstr>
      <vt:lpstr>Times New Roman</vt:lpstr>
      <vt:lpstr>Warwick template</vt:lpstr>
      <vt:lpstr>Tema di Office</vt:lpstr>
      <vt:lpstr>Presentazione standard di PowerPoint</vt:lpstr>
      <vt:lpstr>Strumenti diagnostici per la malnutrizione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GRAZIE PER L’ATTENZIONE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macpro</dc:creator>
  <cp:lastModifiedBy>visio</cp:lastModifiedBy>
  <cp:revision>877</cp:revision>
  <dcterms:created xsi:type="dcterms:W3CDTF">2025-10-02T09:27:40Z</dcterms:created>
  <dcterms:modified xsi:type="dcterms:W3CDTF">2026-04-18T06:04:23Z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0x010100454B8EB1F7D4C548815799738C16CD3E</vt:lpwstr>
  </property>
</Properties>
</file>